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6" r:id="rId1"/>
  </p:sldMasterIdLst>
  <p:notesMasterIdLst>
    <p:notesMasterId r:id="rId28"/>
  </p:notesMasterIdLst>
  <p:handoutMasterIdLst>
    <p:handoutMasterId r:id="rId29"/>
  </p:handoutMasterIdLst>
  <p:sldIdLst>
    <p:sldId id="256" r:id="rId2"/>
    <p:sldId id="826" r:id="rId3"/>
    <p:sldId id="827" r:id="rId4"/>
    <p:sldId id="759" r:id="rId5"/>
    <p:sldId id="747" r:id="rId6"/>
    <p:sldId id="828" r:id="rId7"/>
    <p:sldId id="760" r:id="rId8"/>
    <p:sldId id="710" r:id="rId9"/>
    <p:sldId id="748" r:id="rId10"/>
    <p:sldId id="749" r:id="rId11"/>
    <p:sldId id="750" r:id="rId12"/>
    <p:sldId id="751" r:id="rId13"/>
    <p:sldId id="752" r:id="rId14"/>
    <p:sldId id="753" r:id="rId15"/>
    <p:sldId id="762" r:id="rId16"/>
    <p:sldId id="763" r:id="rId17"/>
    <p:sldId id="764" r:id="rId18"/>
    <p:sldId id="765" r:id="rId19"/>
    <p:sldId id="766" r:id="rId20"/>
    <p:sldId id="831" r:id="rId21"/>
    <p:sldId id="767" r:id="rId22"/>
    <p:sldId id="768" r:id="rId23"/>
    <p:sldId id="769" r:id="rId24"/>
    <p:sldId id="770" r:id="rId25"/>
    <p:sldId id="771" r:id="rId26"/>
    <p:sldId id="772" r:id="rId27"/>
  </p:sldIdLst>
  <p:sldSz cx="9144000" cy="6858000" type="screen4x3"/>
  <p:notesSz cx="6791325" cy="9872663"/>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 Salon BKOERDHGM" initial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1212"/>
    <a:srgbClr val="FCECE7"/>
    <a:srgbClr val="F9D8CC"/>
    <a:srgbClr val="F3B6A3"/>
    <a:srgbClr val="F6C7B8"/>
    <a:srgbClr val="80808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8" autoAdjust="0"/>
    <p:restoredTop sz="94660"/>
  </p:normalViewPr>
  <p:slideViewPr>
    <p:cSldViewPr>
      <p:cViewPr varScale="1">
        <p:scale>
          <a:sx n="87" d="100"/>
          <a:sy n="87" d="100"/>
        </p:scale>
        <p:origin x="150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1638" cy="493713"/>
          </a:xfrm>
          <a:prstGeom prst="rect">
            <a:avLst/>
          </a:prstGeom>
        </p:spPr>
        <p:txBody>
          <a:bodyPr vert="horz" lIns="91440" tIns="45720" rIns="91440" bIns="45720" rtlCol="0"/>
          <a:lstStyle>
            <a:lvl1pPr algn="l">
              <a:defRPr sz="1200">
                <a:cs typeface="+mn-cs"/>
              </a:defRPr>
            </a:lvl1pPr>
          </a:lstStyle>
          <a:p>
            <a:pPr>
              <a:defRPr/>
            </a:pPr>
            <a:endParaRPr lang="tr-TR"/>
          </a:p>
        </p:txBody>
      </p:sp>
      <p:sp>
        <p:nvSpPr>
          <p:cNvPr id="3" name="2 Veri Yer Tutucusu"/>
          <p:cNvSpPr>
            <a:spLocks noGrp="1"/>
          </p:cNvSpPr>
          <p:nvPr>
            <p:ph type="dt" sz="quarter" idx="1"/>
          </p:nvPr>
        </p:nvSpPr>
        <p:spPr>
          <a:xfrm>
            <a:off x="3848100" y="0"/>
            <a:ext cx="2941638" cy="493713"/>
          </a:xfrm>
          <a:prstGeom prst="rect">
            <a:avLst/>
          </a:prstGeom>
        </p:spPr>
        <p:txBody>
          <a:bodyPr vert="horz" lIns="91440" tIns="45720" rIns="91440" bIns="45720" rtlCol="0"/>
          <a:lstStyle>
            <a:lvl1pPr algn="r">
              <a:defRPr sz="1200">
                <a:cs typeface="+mn-cs"/>
              </a:defRPr>
            </a:lvl1pPr>
          </a:lstStyle>
          <a:p>
            <a:pPr>
              <a:defRPr/>
            </a:pPr>
            <a:fld id="{D0724829-676A-45D1-A841-7A9694F9BA65}" type="datetimeFigureOut">
              <a:rPr lang="tr-TR"/>
              <a:pPr>
                <a:defRPr/>
              </a:pPr>
              <a:t>18.12.2017</a:t>
            </a:fld>
            <a:endParaRPr lang="tr-TR"/>
          </a:p>
        </p:txBody>
      </p:sp>
      <p:sp>
        <p:nvSpPr>
          <p:cNvPr id="4" name="3 Altbilgi Yer Tutucusu"/>
          <p:cNvSpPr>
            <a:spLocks noGrp="1"/>
          </p:cNvSpPr>
          <p:nvPr>
            <p:ph type="ftr" sz="quarter" idx="2"/>
          </p:nvPr>
        </p:nvSpPr>
        <p:spPr>
          <a:xfrm>
            <a:off x="0" y="9377363"/>
            <a:ext cx="2941638" cy="493712"/>
          </a:xfrm>
          <a:prstGeom prst="rect">
            <a:avLst/>
          </a:prstGeom>
        </p:spPr>
        <p:txBody>
          <a:bodyPr vert="horz" lIns="91440" tIns="45720" rIns="91440" bIns="45720" rtlCol="0" anchor="b"/>
          <a:lstStyle>
            <a:lvl1pPr algn="l">
              <a:defRPr sz="1200">
                <a:cs typeface="+mn-cs"/>
              </a:defRPr>
            </a:lvl1pPr>
          </a:lstStyle>
          <a:p>
            <a:pPr>
              <a:defRPr/>
            </a:pPr>
            <a:endParaRPr lang="tr-TR"/>
          </a:p>
        </p:txBody>
      </p:sp>
      <p:sp>
        <p:nvSpPr>
          <p:cNvPr id="5" name="4 Slayt Numarası Yer Tutucusu"/>
          <p:cNvSpPr>
            <a:spLocks noGrp="1"/>
          </p:cNvSpPr>
          <p:nvPr>
            <p:ph type="sldNum" sz="quarter" idx="3"/>
          </p:nvPr>
        </p:nvSpPr>
        <p:spPr>
          <a:xfrm>
            <a:off x="3848100" y="9377363"/>
            <a:ext cx="2941638" cy="493712"/>
          </a:xfrm>
          <a:prstGeom prst="rect">
            <a:avLst/>
          </a:prstGeom>
        </p:spPr>
        <p:txBody>
          <a:bodyPr vert="horz" lIns="91440" tIns="45720" rIns="91440" bIns="45720" rtlCol="0" anchor="b"/>
          <a:lstStyle>
            <a:lvl1pPr algn="r">
              <a:defRPr sz="1200">
                <a:cs typeface="+mn-cs"/>
              </a:defRPr>
            </a:lvl1pPr>
          </a:lstStyle>
          <a:p>
            <a:pPr>
              <a:defRPr/>
            </a:pPr>
            <a:fld id="{2C202439-3B13-46F8-8822-25D8FB388FA3}" type="slidenum">
              <a:rPr lang="tr-TR"/>
              <a:pPr>
                <a:defRPr/>
              </a:pPr>
              <a:t>‹#›</a:t>
            </a:fld>
            <a:endParaRPr lang="tr-TR"/>
          </a:p>
        </p:txBody>
      </p:sp>
    </p:spTree>
    <p:extLst>
      <p:ext uri="{BB962C8B-B14F-4D97-AF65-F5344CB8AC3E}">
        <p14:creationId xmlns:p14="http://schemas.microsoft.com/office/powerpoint/2010/main" val="2568868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3225"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6513" y="0"/>
            <a:ext cx="2943225"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3A0561F-729B-454A-B147-F3993479F3FA}" type="datetimeFigureOut">
              <a:rPr lang="tr-TR"/>
              <a:pPr>
                <a:defRPr/>
              </a:pPr>
              <a:t>18.12.2017</a:t>
            </a:fld>
            <a:endParaRPr lang="tr-TR"/>
          </a:p>
        </p:txBody>
      </p:sp>
      <p:sp>
        <p:nvSpPr>
          <p:cNvPr id="4" name="3 Slayt Görüntüsü Yer Tutucusu"/>
          <p:cNvSpPr>
            <a:spLocks noGrp="1" noRot="1" noChangeAspect="1"/>
          </p:cNvSpPr>
          <p:nvPr>
            <p:ph type="sldImg" idx="2"/>
          </p:nvPr>
        </p:nvSpPr>
        <p:spPr>
          <a:xfrm>
            <a:off x="927100" y="741363"/>
            <a:ext cx="4937125" cy="370205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689475"/>
            <a:ext cx="5432425" cy="4443413"/>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377363"/>
            <a:ext cx="2943225"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6513" y="9377363"/>
            <a:ext cx="2943225" cy="4937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275A48A-4EC6-4C92-B245-FCC7E17E001F}" type="slidenum">
              <a:rPr lang="tr-TR"/>
              <a:pPr>
                <a:defRPr/>
              </a:pPr>
              <a:t>‹#›</a:t>
            </a:fld>
            <a:endParaRPr lang="tr-TR"/>
          </a:p>
        </p:txBody>
      </p:sp>
    </p:spTree>
    <p:extLst>
      <p:ext uri="{BB962C8B-B14F-4D97-AF65-F5344CB8AC3E}">
        <p14:creationId xmlns:p14="http://schemas.microsoft.com/office/powerpoint/2010/main" val="14273783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2177655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tr-TR" smtClean="0"/>
              <a:t>Asıl alt başlık stilini düzenlemek için tıklatın</a:t>
            </a:r>
            <a:endParaRPr lang="en-US" dirty="0"/>
          </a:p>
        </p:txBody>
      </p:sp>
      <p:sp>
        <p:nvSpPr>
          <p:cNvPr id="6" name="Date Placeholder 3"/>
          <p:cNvSpPr>
            <a:spLocks noGrp="1"/>
          </p:cNvSpPr>
          <p:nvPr>
            <p:ph type="dt" sz="half" idx="10"/>
          </p:nvPr>
        </p:nvSpPr>
        <p:spPr/>
        <p:txBody>
          <a:bodyPr/>
          <a:lstStyle>
            <a:lvl1pPr>
              <a:defRPr/>
            </a:lvl1pPr>
          </a:lstStyle>
          <a:p>
            <a:pPr>
              <a:defRPr/>
            </a:pPr>
            <a:fld id="{93F887C4-4120-4097-A6B1-B2972A165AD9}" type="datetime1">
              <a:rPr lang="tr-TR"/>
              <a:pPr>
                <a:defRPr/>
              </a:pPr>
              <a:t>18.12.2017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SİVAS MİLLİ EĞİTİM MÜDÜRLÜĞÜ</a:t>
            </a:r>
          </a:p>
        </p:txBody>
      </p:sp>
      <p:sp>
        <p:nvSpPr>
          <p:cNvPr id="8" name="Slide Number Placeholder 5"/>
          <p:cNvSpPr>
            <a:spLocks noGrp="1"/>
          </p:cNvSpPr>
          <p:nvPr>
            <p:ph type="sldNum" sz="quarter" idx="12"/>
          </p:nvPr>
        </p:nvSpPr>
        <p:spPr/>
        <p:txBody>
          <a:bodyPr/>
          <a:lstStyle>
            <a:lvl1pPr>
              <a:defRPr/>
            </a:lvl1pPr>
          </a:lstStyle>
          <a:p>
            <a:pPr>
              <a:defRPr/>
            </a:pPr>
            <a:fld id="{06B6006A-62A2-4894-A9FE-21BEFA9EBB43}"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F87891E4-4D5B-4E69-9AD8-91C582DF55D2}" type="datetime1">
              <a:rPr lang="tr-TR"/>
              <a:pPr>
                <a:defRPr/>
              </a:pPr>
              <a:t>18.12.2017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SİVAS MİLLİ EĞİTİM MÜDÜRLÜĞÜ</a:t>
            </a:r>
          </a:p>
        </p:txBody>
      </p:sp>
      <p:sp>
        <p:nvSpPr>
          <p:cNvPr id="6" name="Slide Number Placeholder 5"/>
          <p:cNvSpPr>
            <a:spLocks noGrp="1"/>
          </p:cNvSpPr>
          <p:nvPr>
            <p:ph type="sldNum" sz="quarter" idx="12"/>
          </p:nvPr>
        </p:nvSpPr>
        <p:spPr>
          <a:ln/>
        </p:spPr>
        <p:txBody>
          <a:bodyPr/>
          <a:lstStyle>
            <a:lvl1pPr>
              <a:defRPr/>
            </a:lvl1pPr>
          </a:lstStyle>
          <a:p>
            <a:pPr>
              <a:defRPr/>
            </a:pPr>
            <a:fld id="{F4C427C6-066A-40D0-AA43-7BAF563A26D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540D514E-7862-45EA-B754-FF9B05169FBB}" type="datetime1">
              <a:rPr lang="tr-TR"/>
              <a:pPr>
                <a:defRPr/>
              </a:pPr>
              <a:t>18.12.2017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SİVAS MİLLİ EĞİTİM MÜDÜRLÜĞÜ</a:t>
            </a:r>
          </a:p>
        </p:txBody>
      </p:sp>
      <p:sp>
        <p:nvSpPr>
          <p:cNvPr id="6" name="Slide Number Placeholder 5"/>
          <p:cNvSpPr>
            <a:spLocks noGrp="1"/>
          </p:cNvSpPr>
          <p:nvPr>
            <p:ph type="sldNum" sz="quarter" idx="12"/>
          </p:nvPr>
        </p:nvSpPr>
        <p:spPr>
          <a:ln/>
        </p:spPr>
        <p:txBody>
          <a:bodyPr/>
          <a:lstStyle>
            <a:lvl1pPr>
              <a:defRPr/>
            </a:lvl1pPr>
          </a:lstStyle>
          <a:p>
            <a:pPr>
              <a:defRPr/>
            </a:pPr>
            <a:fld id="{5E95A40D-34F6-4ADE-B9B0-1F8CEB1E9099}"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590BD971-3831-47FD-8F59-1646DA2B6675}" type="datetime1">
              <a:rPr lang="tr-TR"/>
              <a:pPr>
                <a:defRPr/>
              </a:pPr>
              <a:t>18.12.2017</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SİVAS MİLLİ EĞİTİM MÜDÜRLÜĞÜ</a:t>
            </a:r>
          </a:p>
        </p:txBody>
      </p:sp>
      <p:sp>
        <p:nvSpPr>
          <p:cNvPr id="6" name="5 Slayt Numarası Yer Tutucusu"/>
          <p:cNvSpPr>
            <a:spLocks noGrp="1"/>
          </p:cNvSpPr>
          <p:nvPr>
            <p:ph type="sldNum" sz="quarter" idx="12"/>
          </p:nvPr>
        </p:nvSpPr>
        <p:spPr/>
        <p:txBody>
          <a:bodyPr/>
          <a:lstStyle>
            <a:lvl1pPr>
              <a:defRPr/>
            </a:lvl1pPr>
          </a:lstStyle>
          <a:p>
            <a:pPr>
              <a:defRPr/>
            </a:pPr>
            <a:fld id="{7A2BF514-063E-4EAF-91A1-6727E43BEBF1}"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822325" y="365125"/>
            <a:ext cx="7521575" cy="549275"/>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22325" y="1100138"/>
            <a:ext cx="7521575" cy="3579812"/>
          </a:xfrm>
        </p:spPr>
        <p:txBody>
          <a:bodyPr/>
          <a:lstStyle/>
          <a:p>
            <a:pPr lvl="0"/>
            <a:endParaRPr lang="tr-TR" noProof="0"/>
          </a:p>
        </p:txBody>
      </p:sp>
      <p:sp>
        <p:nvSpPr>
          <p:cNvPr id="4" name="Date Placeholder 3"/>
          <p:cNvSpPr>
            <a:spLocks noGrp="1"/>
          </p:cNvSpPr>
          <p:nvPr>
            <p:ph type="dt" sz="half" idx="10"/>
          </p:nvPr>
        </p:nvSpPr>
        <p:spPr/>
        <p:txBody>
          <a:bodyPr/>
          <a:lstStyle>
            <a:lvl1pPr>
              <a:defRPr/>
            </a:lvl1pPr>
          </a:lstStyle>
          <a:p>
            <a:pPr>
              <a:defRPr/>
            </a:pPr>
            <a:fld id="{3DE53571-C513-4680-AB76-3A10C15B07B2}" type="datetime1">
              <a:rPr lang="tr-TR"/>
              <a:pPr>
                <a:defRPr/>
              </a:pPr>
              <a:t>18.12.2017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SİVAS MİLLİ EĞİTİM MÜDÜRLÜĞÜ</a:t>
            </a:r>
          </a:p>
        </p:txBody>
      </p:sp>
      <p:sp>
        <p:nvSpPr>
          <p:cNvPr id="6" name="Slide Number Placeholder 5"/>
          <p:cNvSpPr>
            <a:spLocks noGrp="1"/>
          </p:cNvSpPr>
          <p:nvPr>
            <p:ph type="sldNum" sz="quarter" idx="12"/>
          </p:nvPr>
        </p:nvSpPr>
        <p:spPr>
          <a:ln/>
        </p:spPr>
        <p:txBody>
          <a:bodyPr/>
          <a:lstStyle>
            <a:lvl1pPr>
              <a:defRPr/>
            </a:lvl1pPr>
          </a:lstStyle>
          <a:p>
            <a:pPr>
              <a:defRPr/>
            </a:pPr>
            <a:fld id="{C40A529F-2C45-4C8C-9887-0D06E0FAA9A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B145CFA5-469E-44F2-8098-58EE11FAF160}" type="datetime1">
              <a:rPr lang="tr-TR"/>
              <a:pPr>
                <a:defRPr/>
              </a:pPr>
              <a:t>18.12.2017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SİVAS MİLLİ EĞİTİM MÜDÜRLÜĞÜ</a:t>
            </a:r>
          </a:p>
        </p:txBody>
      </p:sp>
      <p:sp>
        <p:nvSpPr>
          <p:cNvPr id="6" name="Slide Number Placeholder 5"/>
          <p:cNvSpPr>
            <a:spLocks noGrp="1"/>
          </p:cNvSpPr>
          <p:nvPr>
            <p:ph type="sldNum" sz="quarter" idx="12"/>
          </p:nvPr>
        </p:nvSpPr>
        <p:spPr>
          <a:ln/>
        </p:spPr>
        <p:txBody>
          <a:bodyPr/>
          <a:lstStyle>
            <a:lvl1pPr>
              <a:defRPr/>
            </a:lvl1pPr>
          </a:lstStyle>
          <a:p>
            <a:pPr>
              <a:defRPr/>
            </a:pPr>
            <a:fld id="{F3E225B7-BF68-484E-A486-5A0F2237ABF9}"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6" name="Date Placeholder 3"/>
          <p:cNvSpPr>
            <a:spLocks noGrp="1"/>
          </p:cNvSpPr>
          <p:nvPr>
            <p:ph type="dt" sz="half" idx="10"/>
          </p:nvPr>
        </p:nvSpPr>
        <p:spPr/>
        <p:txBody>
          <a:bodyPr/>
          <a:lstStyle>
            <a:lvl1pPr>
              <a:defRPr/>
            </a:lvl1pPr>
          </a:lstStyle>
          <a:p>
            <a:pPr>
              <a:defRPr/>
            </a:pPr>
            <a:fld id="{79CBA070-FD09-4AD3-B6CA-DA9F301BCD8B}" type="datetime1">
              <a:rPr lang="tr-TR"/>
              <a:pPr>
                <a:defRPr/>
              </a:pPr>
              <a:t>18.12.2017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SİVAS MİLLİ EĞİTİM MÜDÜRLÜĞÜ</a:t>
            </a:r>
          </a:p>
        </p:txBody>
      </p:sp>
      <p:sp>
        <p:nvSpPr>
          <p:cNvPr id="8" name="Slide Number Placeholder 5"/>
          <p:cNvSpPr>
            <a:spLocks noGrp="1"/>
          </p:cNvSpPr>
          <p:nvPr>
            <p:ph type="sldNum" sz="quarter" idx="12"/>
          </p:nvPr>
        </p:nvSpPr>
        <p:spPr/>
        <p:txBody>
          <a:bodyPr/>
          <a:lstStyle>
            <a:lvl1pPr>
              <a:defRPr/>
            </a:lvl1pPr>
          </a:lstStyle>
          <a:p>
            <a:pPr>
              <a:defRPr/>
            </a:pPr>
            <a:fld id="{DA33E5EA-524E-4AFC-A5B6-D24A9DAF907B}"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5" name="Date Placeholder 3"/>
          <p:cNvSpPr>
            <a:spLocks noGrp="1"/>
          </p:cNvSpPr>
          <p:nvPr>
            <p:ph type="dt" sz="half" idx="10"/>
          </p:nvPr>
        </p:nvSpPr>
        <p:spPr/>
        <p:txBody>
          <a:bodyPr/>
          <a:lstStyle>
            <a:lvl1pPr>
              <a:defRPr/>
            </a:lvl1pPr>
          </a:lstStyle>
          <a:p>
            <a:pPr>
              <a:defRPr/>
            </a:pPr>
            <a:fld id="{05B717B8-8A61-44CE-9230-C0C41E729469}" type="datetime1">
              <a:rPr lang="tr-TR"/>
              <a:pPr>
                <a:defRPr/>
              </a:pPr>
              <a:t>18.12.2017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SİVAS MİLLİ EĞİTİM MÜDÜRLÜĞÜ</a:t>
            </a:r>
          </a:p>
        </p:txBody>
      </p:sp>
      <p:sp>
        <p:nvSpPr>
          <p:cNvPr id="7" name="Slide Number Placeholder 5"/>
          <p:cNvSpPr>
            <a:spLocks noGrp="1"/>
          </p:cNvSpPr>
          <p:nvPr>
            <p:ph type="sldNum" sz="quarter" idx="12"/>
          </p:nvPr>
        </p:nvSpPr>
        <p:spPr>
          <a:ln/>
        </p:spPr>
        <p:txBody>
          <a:bodyPr/>
          <a:lstStyle>
            <a:lvl1pPr>
              <a:defRPr/>
            </a:lvl1pPr>
          </a:lstStyle>
          <a:p>
            <a:pPr>
              <a:defRPr/>
            </a:pPr>
            <a:fld id="{3CB12FD7-0596-4280-88EC-788A8272665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6A31FB31-44C2-48A1-986A-E10DA8936B5C}" type="datetime1">
              <a:rPr lang="tr-TR"/>
              <a:pPr>
                <a:defRPr/>
              </a:pPr>
              <a:t>18.12.2017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SİVAS MİLLİ EĞİTİM MÜDÜRLÜĞÜ</a:t>
            </a:r>
          </a:p>
        </p:txBody>
      </p:sp>
      <p:sp>
        <p:nvSpPr>
          <p:cNvPr id="9" name="Slide Number Placeholder 5"/>
          <p:cNvSpPr>
            <a:spLocks noGrp="1"/>
          </p:cNvSpPr>
          <p:nvPr>
            <p:ph type="sldNum" sz="quarter" idx="12"/>
          </p:nvPr>
        </p:nvSpPr>
        <p:spPr>
          <a:ln/>
        </p:spPr>
        <p:txBody>
          <a:bodyPr/>
          <a:lstStyle>
            <a:lvl1pPr>
              <a:defRPr/>
            </a:lvl1pPr>
          </a:lstStyle>
          <a:p>
            <a:pPr>
              <a:defRPr/>
            </a:pPr>
            <a:fld id="{A662281E-36DE-4A20-AA21-0646BB4231DD}"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fld id="{43AC9D2B-E18C-42C6-9873-B32200A45F3A}" type="datetime1">
              <a:rPr lang="tr-TR"/>
              <a:pPr>
                <a:defRPr/>
              </a:pPr>
              <a:t>18.12.2017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SİVAS MİLLİ EĞİTİM MÜDÜRLÜĞÜ</a:t>
            </a:r>
          </a:p>
        </p:txBody>
      </p:sp>
      <p:sp>
        <p:nvSpPr>
          <p:cNvPr id="5" name="Slide Number Placeholder 5"/>
          <p:cNvSpPr>
            <a:spLocks noGrp="1"/>
          </p:cNvSpPr>
          <p:nvPr>
            <p:ph type="sldNum" sz="quarter" idx="12"/>
          </p:nvPr>
        </p:nvSpPr>
        <p:spPr>
          <a:ln/>
        </p:spPr>
        <p:txBody>
          <a:bodyPr/>
          <a:lstStyle>
            <a:lvl1pPr>
              <a:defRPr/>
            </a:lvl1pPr>
          </a:lstStyle>
          <a:p>
            <a:pPr>
              <a:defRPr/>
            </a:pPr>
            <a:fld id="{BD6E6AD4-EAD1-4A4D-8389-067619735C18}"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920930-2A80-424C-89D2-1AC01A7EF7A3}" type="datetime1">
              <a:rPr lang="tr-TR"/>
              <a:pPr>
                <a:defRPr/>
              </a:pPr>
              <a:t>18.12.2017</a:t>
            </a:fld>
            <a:endParaRPr lang="tr-TR"/>
          </a:p>
        </p:txBody>
      </p:sp>
      <p:sp>
        <p:nvSpPr>
          <p:cNvPr id="3" name="Footer Placeholder 4"/>
          <p:cNvSpPr>
            <a:spLocks noGrp="1"/>
          </p:cNvSpPr>
          <p:nvPr>
            <p:ph type="ftr" sz="quarter" idx="11"/>
          </p:nvPr>
        </p:nvSpPr>
        <p:spPr/>
        <p:txBody>
          <a:bodyPr/>
          <a:lstStyle>
            <a:lvl1pPr>
              <a:defRPr/>
            </a:lvl1pPr>
          </a:lstStyle>
          <a:p>
            <a:pPr>
              <a:defRPr/>
            </a:pPr>
            <a:r>
              <a:rPr lang="tr-TR"/>
              <a:t>SİVAS MİLLİ EĞİTİM MÜDÜRLÜĞÜ</a:t>
            </a:r>
          </a:p>
        </p:txBody>
      </p:sp>
      <p:sp>
        <p:nvSpPr>
          <p:cNvPr id="4" name="Slide Number Placeholder 5"/>
          <p:cNvSpPr>
            <a:spLocks noGrp="1"/>
          </p:cNvSpPr>
          <p:nvPr>
            <p:ph type="sldNum" sz="quarter" idx="12"/>
          </p:nvPr>
        </p:nvSpPr>
        <p:spPr>
          <a:ln/>
        </p:spPr>
        <p:txBody>
          <a:bodyPr/>
          <a:lstStyle>
            <a:lvl1pPr>
              <a:defRPr/>
            </a:lvl1pPr>
          </a:lstStyle>
          <a:p>
            <a:pPr>
              <a:defRPr/>
            </a:pPr>
            <a:fld id="{277C9DA6-F1D5-4DD9-8578-04843DBF89FD}"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lvl1pPr>
              <a:defRPr/>
            </a:lvl1pPr>
          </a:lstStyle>
          <a:p>
            <a:pPr>
              <a:defRPr/>
            </a:pPr>
            <a:fld id="{BFBC1C68-2061-4B0A-B886-B8BB1A40DEAD}" type="datetime1">
              <a:rPr lang="tr-TR"/>
              <a:pPr>
                <a:defRPr/>
              </a:pPr>
              <a:t>18.12.2017</a:t>
            </a:fld>
            <a:endParaRPr lang="tr-TR"/>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r>
              <a:rPr lang="tr-TR"/>
              <a:t>SİVAS MİLLİ EĞİTİM MÜDÜRLÜĞÜ</a:t>
            </a:r>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111AFC8C-F66F-45B4-9B26-84AC786EDE2D}"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tr-TR" noProof="0" smtClean="0"/>
              <a:t>Resim eklemek için simgeyi tıklatın</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5"/>
          </p:nvPr>
        </p:nvSpPr>
        <p:spPr/>
        <p:txBody>
          <a:bodyPr/>
          <a:lstStyle>
            <a:lvl1pPr>
              <a:defRPr/>
            </a:lvl1pPr>
          </a:lstStyle>
          <a:p>
            <a:pPr>
              <a:defRPr/>
            </a:pPr>
            <a:fld id="{25970C26-0EB3-4DA5-8187-CE7296B17C28}" type="datetime1">
              <a:rPr lang="tr-TR"/>
              <a:pPr>
                <a:defRPr/>
              </a:pPr>
              <a:t>18.12.2017</a:t>
            </a:fld>
            <a:endParaRPr lang="tr-TR"/>
          </a:p>
        </p:txBody>
      </p:sp>
      <p:sp>
        <p:nvSpPr>
          <p:cNvPr id="8" name="Footer Placeholder 5"/>
          <p:cNvSpPr>
            <a:spLocks noGrp="1"/>
          </p:cNvSpPr>
          <p:nvPr>
            <p:ph type="ftr" sz="quarter" idx="16"/>
          </p:nvPr>
        </p:nvSpPr>
        <p:spPr/>
        <p:txBody>
          <a:bodyPr/>
          <a:lstStyle>
            <a:lvl1pPr>
              <a:defRPr/>
            </a:lvl1pPr>
          </a:lstStyle>
          <a:p>
            <a:pPr>
              <a:defRPr/>
            </a:pPr>
            <a:r>
              <a:rPr lang="tr-TR"/>
              <a:t>SİVAS MİLLİ EĞİTİM MÜDÜRLÜĞÜ</a:t>
            </a:r>
          </a:p>
        </p:txBody>
      </p:sp>
      <p:sp>
        <p:nvSpPr>
          <p:cNvPr id="9" name="Slide Number Placeholder 6"/>
          <p:cNvSpPr>
            <a:spLocks noGrp="1"/>
          </p:cNvSpPr>
          <p:nvPr>
            <p:ph type="sldNum" sz="quarter" idx="17"/>
          </p:nvPr>
        </p:nvSpPr>
        <p:spPr/>
        <p:txBody>
          <a:bodyPr/>
          <a:lstStyle>
            <a:lvl1pPr>
              <a:defRPr/>
            </a:lvl1pPr>
          </a:lstStyle>
          <a:p>
            <a:pPr>
              <a:defRPr/>
            </a:pPr>
            <a:fld id="{98660387-E499-4760-967E-3B3758DA4F03}"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cs typeface="+mn-cs"/>
              </a:defRPr>
            </a:lvl1pPr>
          </a:lstStyle>
          <a:p>
            <a:pPr>
              <a:defRPr/>
            </a:pPr>
            <a:fld id="{B47298B4-74F4-45AB-8AB2-388FED996F95}" type="datetime1">
              <a:rPr lang="tr-TR"/>
              <a:pPr>
                <a:defRPr/>
              </a:pPr>
              <a:t>18.12.2017</a:t>
            </a:fld>
            <a:endParaRPr lang="tr-TR"/>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cs typeface="+mn-cs"/>
              </a:defRPr>
            </a:lvl1pPr>
          </a:lstStyle>
          <a:p>
            <a:pPr>
              <a:defRPr/>
            </a:pPr>
            <a:r>
              <a:rPr lang="tr-TR"/>
              <a:t>SİVAS MİLLİ EĞİTİM MÜDÜRLÜĞÜ</a:t>
            </a:r>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cs typeface="+mn-cs"/>
              </a:defRPr>
            </a:lvl1pPr>
          </a:lstStyle>
          <a:p>
            <a:pPr>
              <a:defRPr/>
            </a:pPr>
            <a:fld id="{76410306-7E21-463B-96AF-DD6A45811A39}" type="slidenum">
              <a:rPr lang="tr-TR"/>
              <a:pPr>
                <a:defRPr/>
              </a:pPr>
              <a:t>‹#›</a:t>
            </a:fld>
            <a:endParaRPr lang="tr-TR"/>
          </a:p>
        </p:txBody>
      </p:sp>
      <p:pic>
        <p:nvPicPr>
          <p:cNvPr id="1033" name="7 Resim" descr="powerpoint3.jpg"/>
          <p:cNvPicPr>
            <a:picLocks noChangeAspect="1"/>
          </p:cNvPicPr>
          <p:nvPr userDrawn="1"/>
        </p:nvPicPr>
        <p:blipFill>
          <a:blip r:embed="rId15"/>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0" r:id="rId1"/>
    <p:sldLayoutId id="2147483979" r:id="rId2"/>
    <p:sldLayoutId id="2147483981" r:id="rId3"/>
    <p:sldLayoutId id="2147483978" r:id="rId4"/>
    <p:sldLayoutId id="2147483977" r:id="rId5"/>
    <p:sldLayoutId id="2147483976" r:id="rId6"/>
    <p:sldLayoutId id="2147483975" r:id="rId7"/>
    <p:sldLayoutId id="2147483982" r:id="rId8"/>
    <p:sldLayoutId id="2147483983" r:id="rId9"/>
    <p:sldLayoutId id="2147483974" r:id="rId10"/>
    <p:sldLayoutId id="2147483973" r:id="rId11"/>
    <p:sldLayoutId id="2147483984" r:id="rId12"/>
    <p:sldLayoutId id="2147483972" r:id="rId13"/>
  </p:sldLayoutIdLst>
  <p:hf sldNum="0" hdr="0" dt="0"/>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mezun.meb.gov.t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mtegm.meb.gov.t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txBox="1">
            <a:spLocks noGrp="1" noChangeArrowheads="1"/>
          </p:cNvSpPr>
          <p:nvPr>
            <p:ph type="ctrTitle"/>
          </p:nvPr>
        </p:nvSpPr>
        <p:spPr>
          <a:xfrm>
            <a:off x="5580063" y="2492375"/>
            <a:ext cx="3744912" cy="2665413"/>
          </a:xfrm>
        </p:spPr>
        <p:txBody>
          <a:bodyPr/>
          <a:lstStyle/>
          <a:p>
            <a:pPr eaLnBrk="1" fontAlgn="auto" hangingPunct="1">
              <a:spcAft>
                <a:spcPts val="0"/>
              </a:spcAft>
              <a:defRPr/>
            </a:pPr>
            <a:r>
              <a:rPr lang="tr-TR" sz="1600" b="1" dirty="0" smtClean="0">
                <a:solidFill>
                  <a:schemeClr val="bg1"/>
                </a:solidFill>
                <a:effectLst>
                  <a:outerShdw blurRad="38100" dist="38100" dir="2700000" algn="tl">
                    <a:srgbClr val="C0C0C0"/>
                  </a:outerShdw>
                </a:effectLst>
              </a:rPr>
              <a:t>               </a:t>
            </a:r>
            <a:br>
              <a:rPr lang="tr-TR" sz="1600" b="1" dirty="0" smtClean="0">
                <a:solidFill>
                  <a:schemeClr val="bg1"/>
                </a:solidFill>
                <a:effectLst>
                  <a:outerShdw blurRad="38100" dist="38100" dir="2700000" algn="tl">
                    <a:srgbClr val="C0C0C0"/>
                  </a:outerShdw>
                </a:effectLst>
              </a:rPr>
            </a:br>
            <a:endParaRPr lang="tr-TR" sz="1600" b="1" dirty="0" smtClean="0"/>
          </a:p>
        </p:txBody>
      </p:sp>
      <p:sp>
        <p:nvSpPr>
          <p:cNvPr id="17410" name="Metin kutusu 1"/>
          <p:cNvSpPr txBox="1">
            <a:spLocks noChangeArrowheads="1"/>
          </p:cNvSpPr>
          <p:nvPr/>
        </p:nvSpPr>
        <p:spPr bwMode="auto">
          <a:xfrm>
            <a:off x="0" y="4474274"/>
            <a:ext cx="9144000" cy="2339102"/>
          </a:xfrm>
          <a:prstGeom prst="rect">
            <a:avLst/>
          </a:prstGeom>
          <a:noFill/>
          <a:ln w="9525">
            <a:noFill/>
            <a:miter lim="800000"/>
            <a:headEnd/>
            <a:tailEnd/>
          </a:ln>
        </p:spPr>
        <p:txBody>
          <a:bodyPr>
            <a:spAutoFit/>
          </a:bodyPr>
          <a:lstStyle/>
          <a:p>
            <a:pPr algn="r"/>
            <a:endParaRPr lang="tr-TR" sz="2200" b="1" dirty="0">
              <a:solidFill>
                <a:schemeClr val="bg1"/>
              </a:solidFill>
            </a:endParaRPr>
          </a:p>
          <a:p>
            <a:pPr algn="r"/>
            <a:r>
              <a:rPr lang="tr-TR" sz="2200" b="1" dirty="0">
                <a:solidFill>
                  <a:schemeClr val="bg1"/>
                </a:solidFill>
              </a:rPr>
              <a:t>SİVAS  İL MİLLİ EĞİTİM MÜDÜRLÜĞÜ</a:t>
            </a:r>
            <a:endParaRPr lang="tr-TR" sz="2400" b="1" dirty="0">
              <a:solidFill>
                <a:schemeClr val="bg1"/>
              </a:solidFill>
            </a:endParaRPr>
          </a:p>
          <a:p>
            <a:pPr algn="r"/>
            <a:r>
              <a:rPr lang="tr-TR" sz="2200" b="1" dirty="0">
                <a:solidFill>
                  <a:schemeClr val="bg1"/>
                </a:solidFill>
              </a:rPr>
              <a:t>Mesleki ve Teknik Eğitim Şubesi</a:t>
            </a:r>
          </a:p>
          <a:p>
            <a:pPr algn="r"/>
            <a:r>
              <a:rPr lang="tr-TR" sz="2200" b="1" dirty="0" smtClean="0">
                <a:solidFill>
                  <a:schemeClr val="bg1"/>
                </a:solidFill>
              </a:rPr>
              <a:t>Aralık 2017</a:t>
            </a:r>
            <a:endParaRPr lang="tr-TR" sz="2200" b="1" dirty="0">
              <a:solidFill>
                <a:schemeClr val="bg1"/>
              </a:solidFill>
            </a:endParaRPr>
          </a:p>
          <a:p>
            <a:pPr algn="r"/>
            <a:endParaRPr lang="tr-TR" sz="2200" b="1" dirty="0">
              <a:solidFill>
                <a:schemeClr val="bg1"/>
              </a:solidFill>
            </a:endParaRPr>
          </a:p>
          <a:p>
            <a:pPr algn="r"/>
            <a:endParaRPr lang="tr-TR" sz="2000" b="1" dirty="0">
              <a:solidFill>
                <a:schemeClr val="bg1"/>
              </a:solidFill>
            </a:endParaRPr>
          </a:p>
          <a:p>
            <a:pPr algn="r"/>
            <a:endParaRPr lang="tr-TR"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3" name="Altbilgi Yer Tutucusu 2"/>
          <p:cNvSpPr>
            <a:spLocks noGrp="1"/>
          </p:cNvSpPr>
          <p:nvPr>
            <p:ph type="ftr" sz="quarter" idx="11"/>
          </p:nvPr>
        </p:nvSpPr>
        <p:spPr/>
        <p:txBody>
          <a:bodyPr/>
          <a:lstStyle/>
          <a:p>
            <a:pPr>
              <a:defRPr/>
            </a:pPr>
            <a:r>
              <a:rPr lang="tr-TR" dirty="0"/>
              <a:t>SİVAS MİLLİ EĞİTİM MÜDÜRLÜĞÜ</a:t>
            </a:r>
          </a:p>
        </p:txBody>
      </p:sp>
      <p:graphicFrame>
        <p:nvGraphicFramePr>
          <p:cNvPr id="28728" name="Group 56"/>
          <p:cNvGraphicFramePr>
            <a:graphicFrameLocks noGrp="1"/>
          </p:cNvGraphicFramePr>
          <p:nvPr>
            <p:extLst>
              <p:ext uri="{D42A27DB-BD31-4B8C-83A1-F6EECF244321}">
                <p14:modId xmlns:p14="http://schemas.microsoft.com/office/powerpoint/2010/main" val="4003579049"/>
              </p:ext>
            </p:extLst>
          </p:nvPr>
        </p:nvGraphicFramePr>
        <p:xfrm>
          <a:off x="0" y="836613"/>
          <a:ext cx="9144000" cy="6152834"/>
        </p:xfrm>
        <a:graphic>
          <a:graphicData uri="http://schemas.openxmlformats.org/drawingml/2006/table">
            <a:tbl>
              <a:tblPr/>
              <a:tblGrid>
                <a:gridCol w="1717675"/>
                <a:gridCol w="781050"/>
                <a:gridCol w="6645275"/>
              </a:tblGrid>
              <a:tr h="360363">
                <a:tc rowSpan="6">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Arial" charset="0"/>
                          <a:cs typeface="Arial" charset="0"/>
                        </a:rPr>
                        <a:t>EĞİTİM- ÖĞRETİM ORTAMLARI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dirty="0" smtClean="0">
                        <a:ln>
                          <a:noFill/>
                        </a:ln>
                        <a:solidFill>
                          <a:srgbClr val="000000"/>
                        </a:solidFill>
                        <a:effectLst/>
                        <a:latin typeface="Constanti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rgbClr val="FFFFFF"/>
                        </a:solidFill>
                        <a:effectLst/>
                        <a:latin typeface="Franklin Gothic Book"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14300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1.9</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Okul ve eklentilerinde bulunan tuvaletlerin ve koridorların tamamı incelenecek ve belirtilen göstergeler çerçevesinde gözlem yapılmak suretiyle değerlendirilecektir.</a:t>
                      </a:r>
                      <a:endParaRPr kumimoji="0" lang="tr-TR" sz="1600" b="0" i="0" u="none" strike="noStrike" cap="none" normalizeH="0" baseline="0" dirty="0" smtClean="0">
                        <a:ln>
                          <a:noFill/>
                        </a:ln>
                        <a:solidFill>
                          <a:srgbClr val="000000"/>
                        </a:solidFill>
                        <a:effectLst/>
                        <a:latin typeface="Arial" panose="020B0604020202020204" pitchFamily="34" charset="0"/>
                        <a:ea typeface="Calibri" pitchFamily="34" charset="0"/>
                        <a:cs typeface="Arial" panose="020B060402020202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110648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1.10</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Kantinin </a:t>
                      </a:r>
                      <a:r>
                        <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temizliği, bakımı, tertip ve düzeni gözlem yapılmak suretiyle ve Bakanlığımızın </a:t>
                      </a:r>
                      <a:r>
                        <a:rPr kumimoji="0" lang="tr-TR" sz="1600" b="0" i="0" u="sng" strike="noStrike" cap="none" normalizeH="0" baseline="0" dirty="0" smtClean="0">
                          <a:ln>
                            <a:noFill/>
                          </a:ln>
                          <a:solidFill>
                            <a:srgbClr val="000000"/>
                          </a:solidFill>
                          <a:effectLst/>
                          <a:latin typeface="Arial" panose="020B0604020202020204" pitchFamily="34" charset="0"/>
                          <a:cs typeface="Arial" panose="020B0604020202020204" pitchFamily="34" charset="0"/>
                        </a:rPr>
                        <a:t>10.03.2016 tarihli ve 2852893 sayılı Genelge hükümleri dikkate alınarak değerlendirilecektir</a:t>
                      </a:r>
                      <a:r>
                        <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110490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1.11</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Okul binaları dış cephesinin, bahçesinin ve tören alanının durumu, belirtilen göstergeler çerçevesinde gözlem yapılmak suretiyle değerlendirilecektir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44926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1.12</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Okul ve yakın çevresinde alınan güvenlik tedbirleri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177006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Kurum isminin yer aldığı tabelaların, bina yerleşiminde yer alan birimleri, bölümleri ve katları gösteren yönlendirme tabelaların, kurumdaki bölüm ve birim kapı girişlerine konulan tabelaların, görevlilerin oda kapılarındaki adı, soyadı ve unvanları ile kurum tanıtım uygulamaları gözlem yapılmak suretiyle yapılacaktır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bl>
          </a:graphicData>
        </a:graphic>
      </p:graphicFrame>
    </p:spTree>
  </p:cSld>
  <p:clrMapOvr>
    <a:masterClrMapping/>
  </p:clrMapOvr>
  <p:transition spd="slow"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3" name="Altbilgi Yer Tutucusu 2"/>
          <p:cNvSpPr>
            <a:spLocks noGrp="1"/>
          </p:cNvSpPr>
          <p:nvPr>
            <p:ph type="ftr" sz="quarter" idx="11"/>
          </p:nvPr>
        </p:nvSpPr>
        <p:spPr/>
        <p:txBody>
          <a:bodyPr/>
          <a:lstStyle/>
          <a:p>
            <a:pPr>
              <a:defRPr/>
            </a:pPr>
            <a:r>
              <a:rPr lang="tr-TR"/>
              <a:t>SİVAS MİLLİ EĞİTİM MÜDÜRLÜĞÜ</a:t>
            </a:r>
          </a:p>
        </p:txBody>
      </p:sp>
      <p:graphicFrame>
        <p:nvGraphicFramePr>
          <p:cNvPr id="29739" name="Group 43"/>
          <p:cNvGraphicFramePr>
            <a:graphicFrameLocks noGrp="1"/>
          </p:cNvGraphicFramePr>
          <p:nvPr>
            <p:extLst>
              <p:ext uri="{D42A27DB-BD31-4B8C-83A1-F6EECF244321}">
                <p14:modId xmlns:p14="http://schemas.microsoft.com/office/powerpoint/2010/main" val="4278113889"/>
              </p:ext>
            </p:extLst>
          </p:nvPr>
        </p:nvGraphicFramePr>
        <p:xfrm>
          <a:off x="0" y="981075"/>
          <a:ext cx="9144000" cy="5832158"/>
        </p:xfrm>
        <a:graphic>
          <a:graphicData uri="http://schemas.openxmlformats.org/drawingml/2006/table">
            <a:tbl>
              <a:tblPr/>
              <a:tblGrid>
                <a:gridCol w="1187450"/>
                <a:gridCol w="719138"/>
                <a:gridCol w="7237412"/>
              </a:tblGrid>
              <a:tr h="360363">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Öğrenci Başarı,</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Devam  Disiplin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Durumu</a:t>
                      </a:r>
                    </a:p>
                  </a:txBody>
                  <a:tcPr horzOverflow="overflow">
                    <a:lnL>
                      <a:noFill/>
                    </a:lnL>
                    <a:lnR>
                      <a:noFill/>
                    </a:lnR>
                    <a:lnT w="12700" cap="flat" cmpd="sng" algn="ctr">
                      <a:solidFill>
                        <a:srgbClr val="C89F5D"/>
                      </a:solidFill>
                      <a:prstDash val="solid"/>
                      <a:round/>
                      <a:headEnd type="none" w="med" len="med"/>
                      <a:tailEnd type="none" w="med" len="med"/>
                    </a:lnT>
                    <a:lnB w="12700" cap="flat" cmpd="sng" algn="ctr">
                      <a:solidFill>
                        <a:srgbClr val="C89F5D"/>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KOD</a:t>
                      </a:r>
                    </a:p>
                  </a:txBody>
                  <a:tcPr horzOverflow="overflow">
                    <a:lnL>
                      <a:noFill/>
                    </a:lnL>
                    <a:lnR>
                      <a:noFill/>
                    </a:lnR>
                    <a:lnT w="12700" cap="flat" cmpd="sng" algn="ctr">
                      <a:solidFill>
                        <a:srgbClr val="C89F5D"/>
                      </a:solidFill>
                      <a:prstDash val="solid"/>
                      <a:round/>
                      <a:headEnd type="none" w="med" len="med"/>
                      <a:tailEnd type="none" w="med" len="med"/>
                    </a:lnT>
                    <a:lnB w="12700" cap="flat" cmpd="sng" algn="ctr">
                      <a:solidFill>
                        <a:srgbClr val="C89F5D"/>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a:noFill/>
                    </a:lnL>
                    <a:lnR>
                      <a:noFill/>
                    </a:lnR>
                    <a:lnT w="12700" cap="flat" cmpd="sng" algn="ctr">
                      <a:solidFill>
                        <a:srgbClr val="C89F5D"/>
                      </a:solidFill>
                      <a:prstDash val="solid"/>
                      <a:round/>
                      <a:headEnd type="none" w="med" len="med"/>
                      <a:tailEnd type="none" w="med" len="med"/>
                    </a:lnT>
                    <a:lnB w="12700" cap="flat" cmpd="sng" algn="ctr">
                      <a:solidFill>
                        <a:srgbClr val="C89F5D"/>
                      </a:solidFill>
                      <a:prstDash val="solid"/>
                      <a:round/>
                      <a:headEnd type="none" w="med" len="med"/>
                      <a:tailEnd type="none" w="med" len="med"/>
                    </a:lnB>
                    <a:lnTlToBr>
                      <a:noFill/>
                    </a:lnTlToBr>
                    <a:lnBlToTr>
                      <a:noFill/>
                    </a:lnBlToTr>
                    <a:solidFill>
                      <a:schemeClr val="bg2"/>
                    </a:solidFill>
                  </a:tcPr>
                </a:tc>
              </a:tr>
              <a:tr h="302101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chemeClr val="tx1"/>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chemeClr val="tx1"/>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chemeClr val="tx1"/>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Franklin Gothic Book" pitchFamily="34" charset="0"/>
                          <a:cs typeface="Arial" charset="0"/>
                        </a:rPr>
                        <a:t>2.1</a:t>
                      </a:r>
                    </a:p>
                  </a:txBody>
                  <a:tcPr horzOverflow="overflow">
                    <a:lnL w="12700" cap="flat" cmpd="sng" algn="ctr">
                      <a:solidFill>
                        <a:srgbClr val="C89F5D"/>
                      </a:solidFill>
                      <a:prstDash val="solid"/>
                      <a:round/>
                      <a:headEnd type="none" w="med" len="med"/>
                      <a:tailEnd type="none" w="med" len="med"/>
                    </a:lnL>
                    <a:lnR>
                      <a:noFill/>
                    </a:lnR>
                    <a:lnT w="12700" cap="flat" cmpd="sng" algn="ctr">
                      <a:solidFill>
                        <a:srgbClr val="C89F5D"/>
                      </a:solidFill>
                      <a:prstDash val="solid"/>
                      <a:round/>
                      <a:headEnd type="none" w="med" len="med"/>
                      <a:tailEnd type="none" w="med" len="med"/>
                    </a:lnT>
                    <a:lnB>
                      <a:noFill/>
                    </a:lnB>
                    <a:lnTlToBr>
                      <a:noFill/>
                    </a:lnTlToBr>
                    <a:lnBlToTr>
                      <a:noFill/>
                    </a:lnBlToTr>
                    <a:solidFill>
                      <a:srgbClr val="C89F5D">
                        <a:alpha val="2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charset="0"/>
                          <a:cs typeface="Arial" charset="0"/>
                        </a:rPr>
                        <a:t>Bir önceki ve içinde bulunulan eğitim-öğretim yılında </a:t>
                      </a:r>
                      <a:r>
                        <a:rPr kumimoji="0" lang="tr-TR" sz="1600" b="0" i="0" u="none" strike="noStrike" cap="none" normalizeH="0" baseline="0" dirty="0" smtClean="0">
                          <a:ln>
                            <a:noFill/>
                          </a:ln>
                          <a:solidFill>
                            <a:schemeClr val="tx1"/>
                          </a:solidFill>
                          <a:effectLst/>
                          <a:latin typeface="Arial" charset="0"/>
                          <a:cs typeface="Arial" charset="0"/>
                        </a:rPr>
                        <a:t>öğrencilerin akademik başarılarının artırılması amacıyla; temel akademik derslerdeki hazır </a:t>
                      </a:r>
                      <a:r>
                        <a:rPr kumimoji="0" lang="tr-TR" sz="1600" b="0" i="0" u="none" strike="noStrike" cap="none" normalizeH="0" baseline="0" dirty="0" err="1" smtClean="0">
                          <a:ln>
                            <a:noFill/>
                          </a:ln>
                          <a:solidFill>
                            <a:schemeClr val="tx1"/>
                          </a:solidFill>
                          <a:effectLst/>
                          <a:latin typeface="Arial" charset="0"/>
                          <a:cs typeface="Arial" charset="0"/>
                        </a:rPr>
                        <a:t>bulunuşluk</a:t>
                      </a:r>
                      <a:r>
                        <a:rPr kumimoji="0" lang="tr-TR" sz="1600" b="0" i="0" u="none" strike="noStrike" cap="none" normalizeH="0" baseline="0" dirty="0" smtClean="0">
                          <a:ln>
                            <a:noFill/>
                          </a:ln>
                          <a:solidFill>
                            <a:schemeClr val="tx1"/>
                          </a:solidFill>
                          <a:effectLst/>
                          <a:latin typeface="Arial" charset="0"/>
                          <a:cs typeface="Arial" charset="0"/>
                        </a:rPr>
                        <a:t> seviyeleri tespit edilerek tedbir geliştirilip geliştirilmediği, yapılan aile ziyaretleri, koçluk/danışmanlık sistemi ile öğrencilerle birebir ilgilenilme durumu, başarısı düşük öğrencilerin yetiştirme ve destekleme kursları ile desteklenmesi, zümrelerde alınan başarıyı artırmaya yönelik kararların uygulanma durumu, başarıyı artırmak üzere düzenlenen seminerler, verimli çalışma yöntemleri ile ilgili öğrencilere yapılan eğitsel rehberlik çalışmaları </a:t>
                      </a:r>
                      <a:r>
                        <a:rPr kumimoji="0" lang="tr-TR" sz="1600" b="0" i="0" u="none" strike="noStrike" cap="none" normalizeH="0" baseline="0" dirty="0" err="1" smtClean="0">
                          <a:ln>
                            <a:noFill/>
                          </a:ln>
                          <a:solidFill>
                            <a:schemeClr val="tx1"/>
                          </a:solidFill>
                          <a:effectLst/>
                          <a:latin typeface="Arial" charset="0"/>
                          <a:cs typeface="Arial" charset="0"/>
                        </a:rPr>
                        <a:t>vb</a:t>
                      </a:r>
                      <a:r>
                        <a:rPr kumimoji="0" lang="tr-TR" sz="1600" b="0" i="0" u="none" strike="noStrike" cap="none" normalizeH="0" baseline="0" dirty="0" smtClean="0">
                          <a:ln>
                            <a:noFill/>
                          </a:ln>
                          <a:solidFill>
                            <a:schemeClr val="tx1"/>
                          </a:solidFill>
                          <a:effectLst/>
                          <a:latin typeface="Arial" charset="0"/>
                          <a:cs typeface="Arial" charset="0"/>
                        </a:rPr>
                        <a:t> etkinliklerin yeterliği kanıta dayalı olarak puanlanacaktır.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Franklin Gothic Book" pitchFamily="34" charset="0"/>
                        <a:cs typeface="Arial" charset="0"/>
                      </a:endParaRPr>
                    </a:p>
                  </a:txBody>
                  <a:tcPr horzOverflow="overflow">
                    <a:lnL>
                      <a:noFill/>
                    </a:lnL>
                    <a:lnR>
                      <a:noFill/>
                    </a:lnR>
                    <a:lnT w="12700" cap="flat" cmpd="sng" algn="ctr">
                      <a:solidFill>
                        <a:srgbClr val="C89F5D"/>
                      </a:solidFill>
                      <a:prstDash val="solid"/>
                      <a:round/>
                      <a:headEnd type="none" w="med" len="med"/>
                      <a:tailEnd type="none" w="med" len="med"/>
                    </a:lnT>
                    <a:lnB>
                      <a:noFill/>
                    </a:lnB>
                    <a:lnTlToBr>
                      <a:noFill/>
                    </a:lnTlToBr>
                    <a:lnBlToTr>
                      <a:noFill/>
                    </a:lnBlToTr>
                    <a:solidFill>
                      <a:srgbClr val="C89F5D">
                        <a:alpha val="20000"/>
                      </a:srgbClr>
                    </a:solidFill>
                  </a:tcPr>
                </a:tc>
              </a:tr>
              <a:tr h="2232025">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chemeClr val="tx1"/>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Franklin Gothic Book" pitchFamily="34" charset="0"/>
                          <a:cs typeface="Arial" charset="0"/>
                        </a:rPr>
                        <a:t>2.2</a:t>
                      </a:r>
                    </a:p>
                  </a:txBody>
                  <a:tcPr horzOverflow="overflow">
                    <a:lnL w="12700" cap="flat" cmpd="sng" algn="ctr">
                      <a:solidFill>
                        <a:srgbClr val="C89F5D"/>
                      </a:solidFill>
                      <a:prstDash val="solid"/>
                      <a:round/>
                      <a:headEnd type="none" w="med" len="med"/>
                      <a:tailEnd type="none" w="med" len="med"/>
                    </a:lnL>
                    <a:lnR>
                      <a:noFill/>
                    </a:lnR>
                    <a:lnT>
                      <a:noFill/>
                    </a:lnT>
                    <a:lnB w="12700" cap="flat" cmpd="sng" algn="ctr">
                      <a:solidFill>
                        <a:srgbClr val="C89F5D"/>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charset="0"/>
                          <a:cs typeface="Arial" charset="0"/>
                        </a:rPr>
                        <a:t>Bir önceki eğitim öğretim yılı ile içinde bulunulan eğitim öğretim yılında</a:t>
                      </a:r>
                      <a:r>
                        <a:rPr kumimoji="0" lang="tr-TR" sz="1600" b="0" i="0" u="none" strike="noStrike" cap="none" normalizeH="0" baseline="0" dirty="0" smtClean="0">
                          <a:ln>
                            <a:noFill/>
                          </a:ln>
                          <a:solidFill>
                            <a:schemeClr val="tx1"/>
                          </a:solidFill>
                          <a:effectLst/>
                          <a:latin typeface="Arial" charset="0"/>
                          <a:cs typeface="Arial" charset="0"/>
                        </a:rPr>
                        <a:t>; devamsızlıkların önlenmesi ile ilgili MEB Mesleki ve Teknik Eğitim Genel Müdürlüğü tarafından valiliklere gönderilen 17 Şubat 2017 tarihli ve 2057687 sayılı yazı kapsamında yapılan faaliyetler kanıtlayıcı belgeler göz önünde bulundurularak değerlendirilecektir.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charset="0"/>
                        <a:cs typeface="Arial" charset="0"/>
                      </a:endParaRPr>
                    </a:p>
                  </a:txBody>
                  <a:tcPr horzOverflow="overflow">
                    <a:lnL>
                      <a:noFill/>
                    </a:lnL>
                    <a:lnR>
                      <a:noFill/>
                    </a:lnR>
                    <a:lnT>
                      <a:noFill/>
                    </a:lnT>
                    <a:lnB w="12700" cap="flat" cmpd="sng" algn="ctr">
                      <a:solidFill>
                        <a:srgbClr val="C89F5D"/>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3" name="Altbilgi Yer Tutucusu 2"/>
          <p:cNvSpPr>
            <a:spLocks noGrp="1"/>
          </p:cNvSpPr>
          <p:nvPr>
            <p:ph type="ftr" sz="quarter" idx="11"/>
          </p:nvPr>
        </p:nvSpPr>
        <p:spPr/>
        <p:txBody>
          <a:bodyPr/>
          <a:lstStyle/>
          <a:p>
            <a:pPr>
              <a:defRPr/>
            </a:pPr>
            <a:r>
              <a:rPr lang="tr-TR"/>
              <a:t>SİVAS MİLLİ EĞİTİM MÜDÜRLÜĞÜ</a:t>
            </a:r>
          </a:p>
        </p:txBody>
      </p:sp>
      <p:graphicFrame>
        <p:nvGraphicFramePr>
          <p:cNvPr id="30749" name="Group 29"/>
          <p:cNvGraphicFramePr>
            <a:graphicFrameLocks noGrp="1"/>
          </p:cNvGraphicFramePr>
          <p:nvPr>
            <p:extLst>
              <p:ext uri="{D42A27DB-BD31-4B8C-83A1-F6EECF244321}">
                <p14:modId xmlns:p14="http://schemas.microsoft.com/office/powerpoint/2010/main" val="3262961302"/>
              </p:ext>
            </p:extLst>
          </p:nvPr>
        </p:nvGraphicFramePr>
        <p:xfrm>
          <a:off x="0" y="908050"/>
          <a:ext cx="9144000" cy="6412548"/>
        </p:xfrm>
        <a:graphic>
          <a:graphicData uri="http://schemas.openxmlformats.org/drawingml/2006/table">
            <a:tbl>
              <a:tblPr/>
              <a:tblGrid>
                <a:gridCol w="1752600"/>
                <a:gridCol w="957263"/>
                <a:gridCol w="6434137"/>
              </a:tblGrid>
              <a:tr h="50482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Öğrenci Başarı,</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Devam  Disiplin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Durumu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20129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2F2B20"/>
                          </a:solidFill>
                          <a:effectLst/>
                          <a:latin typeface="Arial" charset="0"/>
                          <a:cs typeface="Arial" charset="0"/>
                        </a:rPr>
                        <a:t>2.3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Bir önceki eğitim-öğretim yılınd</a:t>
                      </a:r>
                      <a:r>
                        <a:rPr kumimoji="0" lang="tr-TR" sz="1600" b="0" i="0" u="none" strike="noStrike" cap="none" normalizeH="0" baseline="0" dirty="0" smtClean="0">
                          <a:ln>
                            <a:noFill/>
                          </a:ln>
                          <a:solidFill>
                            <a:srgbClr val="2F2B20"/>
                          </a:solidFill>
                          <a:effectLst/>
                          <a:latin typeface="Arial" charset="0"/>
                          <a:cs typeface="Arial" charset="0"/>
                        </a:rPr>
                        <a:t>a gerçekleştirilen </a:t>
                      </a:r>
                      <a:r>
                        <a:rPr kumimoji="0" lang="tr-TR" sz="1600" b="0" i="0" u="none" strike="noStrike" cap="none" normalizeH="0" baseline="0" dirty="0" err="1" smtClean="0">
                          <a:ln>
                            <a:noFill/>
                          </a:ln>
                          <a:solidFill>
                            <a:srgbClr val="2F2B20"/>
                          </a:solidFill>
                          <a:effectLst/>
                          <a:latin typeface="Arial" charset="0"/>
                          <a:cs typeface="Arial" charset="0"/>
                        </a:rPr>
                        <a:t>YGS’de</a:t>
                      </a:r>
                      <a:r>
                        <a:rPr kumimoji="0" lang="tr-TR" sz="1600" b="0" i="0" u="none" strike="noStrike" cap="none" normalizeH="0" baseline="0" dirty="0" smtClean="0">
                          <a:ln>
                            <a:noFill/>
                          </a:ln>
                          <a:solidFill>
                            <a:srgbClr val="2F2B20"/>
                          </a:solidFill>
                          <a:effectLst/>
                          <a:latin typeface="Arial" charset="0"/>
                          <a:cs typeface="Arial" charset="0"/>
                        </a:rPr>
                        <a:t> okulun tüm testlerde elde ettiği net sayısının ortalaması, mesleki ve teknik eğitim kurumlarının YGS başarı durumlarına ilişkin resmi yazı ile il milli eğitim müdürlüklerine gönderilen il raporuna göre tespit edilecektir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r>
              <a:tr h="129063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2F2B20"/>
                          </a:solidFill>
                          <a:effectLst/>
                          <a:latin typeface="Arial" charset="0"/>
                          <a:cs typeface="Arial" charset="0"/>
                        </a:rPr>
                        <a:t>2.4</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F2B20"/>
                          </a:solidFill>
                          <a:effectLst/>
                          <a:latin typeface="Arial" charset="0"/>
                          <a:cs typeface="Arial" charset="0"/>
                        </a:rPr>
                        <a:t>En son yapılan </a:t>
                      </a:r>
                      <a:r>
                        <a:rPr kumimoji="0" lang="tr-TR" sz="1600" b="1" i="0" u="none" strike="noStrike" cap="none" normalizeH="0" baseline="0" dirty="0" err="1" smtClean="0">
                          <a:ln>
                            <a:noFill/>
                          </a:ln>
                          <a:solidFill>
                            <a:srgbClr val="2F2B20"/>
                          </a:solidFill>
                          <a:effectLst/>
                          <a:latin typeface="Arial" charset="0"/>
                          <a:cs typeface="Arial" charset="0"/>
                        </a:rPr>
                        <a:t>LYS’de</a:t>
                      </a:r>
                      <a:r>
                        <a:rPr kumimoji="0" lang="tr-TR" sz="1600" b="1" i="0" u="none" strike="noStrike" cap="none" normalizeH="0" baseline="0" dirty="0" smtClean="0">
                          <a:ln>
                            <a:noFill/>
                          </a:ln>
                          <a:solidFill>
                            <a:srgbClr val="2F2B20"/>
                          </a:solidFill>
                          <a:effectLst/>
                          <a:latin typeface="Arial" charset="0"/>
                          <a:cs typeface="Arial" charset="0"/>
                        </a:rPr>
                        <a:t> lisans programına </a:t>
                      </a:r>
                      <a:r>
                        <a:rPr kumimoji="0" lang="tr-TR" sz="1600" b="0" i="0" u="none" strike="noStrike" cap="none" normalizeH="0" baseline="0" dirty="0" smtClean="0">
                          <a:ln>
                            <a:noFill/>
                          </a:ln>
                          <a:solidFill>
                            <a:srgbClr val="2F2B20"/>
                          </a:solidFill>
                          <a:effectLst/>
                          <a:latin typeface="Arial" charset="0"/>
                          <a:cs typeface="Arial" charset="0"/>
                        </a:rPr>
                        <a:t>yerleşen öğrenci sayısının </a:t>
                      </a:r>
                      <a:r>
                        <a:rPr kumimoji="0" lang="tr-TR" sz="1600" b="1" i="0" u="none" strike="noStrike" cap="none" normalizeH="0" baseline="0" dirty="0" err="1" smtClean="0">
                          <a:ln>
                            <a:noFill/>
                          </a:ln>
                          <a:solidFill>
                            <a:srgbClr val="2F2B20"/>
                          </a:solidFill>
                          <a:effectLst/>
                          <a:latin typeface="Arial" charset="0"/>
                          <a:cs typeface="Arial" charset="0"/>
                        </a:rPr>
                        <a:t>YGS’ye</a:t>
                      </a:r>
                      <a:r>
                        <a:rPr kumimoji="0" lang="tr-TR" sz="1600" b="1" i="0" u="none" strike="noStrike" cap="none" normalizeH="0" baseline="0" dirty="0" smtClean="0">
                          <a:ln>
                            <a:noFill/>
                          </a:ln>
                          <a:solidFill>
                            <a:srgbClr val="2F2B20"/>
                          </a:solidFill>
                          <a:effectLst/>
                          <a:latin typeface="Arial" charset="0"/>
                          <a:cs typeface="Arial" charset="0"/>
                        </a:rPr>
                        <a:t> giren öğrenci sayısına </a:t>
                      </a:r>
                      <a:r>
                        <a:rPr kumimoji="0" lang="tr-TR" sz="1600" b="0" i="0" u="none" strike="noStrike" cap="none" normalizeH="0" baseline="0" dirty="0" smtClean="0">
                          <a:ln>
                            <a:noFill/>
                          </a:ln>
                          <a:solidFill>
                            <a:srgbClr val="2F2B20"/>
                          </a:solidFill>
                          <a:effectLst/>
                          <a:latin typeface="Arial" charset="0"/>
                          <a:cs typeface="Arial" charset="0"/>
                        </a:rPr>
                        <a:t>oranı kanıtlayıcı belgeler doğrultusunda puanlanacaktır.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r>
              <a:tr h="1679575">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2F2B20"/>
                          </a:solidFill>
                          <a:effectLst/>
                          <a:latin typeface="Arial" charset="0"/>
                          <a:cs typeface="Arial" charset="0"/>
                        </a:rPr>
                        <a:t>2.5</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Bir önceki eğitim-öğretim yılında </a:t>
                      </a:r>
                      <a:r>
                        <a:rPr kumimoji="0" lang="tr-TR" sz="1600" b="0" i="0" u="sng" strike="noStrike" cap="none" normalizeH="0" baseline="0" dirty="0" smtClean="0">
                          <a:ln>
                            <a:noFill/>
                          </a:ln>
                          <a:solidFill>
                            <a:srgbClr val="2F2B20"/>
                          </a:solidFill>
                          <a:effectLst/>
                          <a:latin typeface="Arial" charset="0"/>
                          <a:cs typeface="Arial" charset="0"/>
                        </a:rPr>
                        <a:t>üstün başarı, takdir, teşekkür, onur belgesi alan öğrenci oranı</a:t>
                      </a:r>
                      <a:r>
                        <a:rPr kumimoji="0" lang="tr-TR" sz="1600" b="0" i="0" u="none" strike="noStrike" cap="none" normalizeH="0" baseline="0" dirty="0" smtClean="0">
                          <a:ln>
                            <a:noFill/>
                          </a:ln>
                          <a:solidFill>
                            <a:srgbClr val="2F2B20"/>
                          </a:solidFill>
                          <a:effectLst/>
                          <a:latin typeface="Arial" charset="0"/>
                          <a:cs typeface="Arial" charset="0"/>
                        </a:rPr>
                        <a:t> kanıta dayalı olarak ayrı ayrı yüzdelerine göre hesaplanıp puanlanacaktır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r>
            </a:tbl>
          </a:graphicData>
        </a:graphic>
      </p:graphicFrame>
    </p:spTree>
  </p:cSld>
  <p:clrMapOvr>
    <a:masterClrMapping/>
  </p:clrMapOvr>
  <p:transition spd="slow"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3" name="Altbilgi Yer Tutucusu 2"/>
          <p:cNvSpPr>
            <a:spLocks noGrp="1"/>
          </p:cNvSpPr>
          <p:nvPr>
            <p:ph type="ftr" sz="quarter" idx="11"/>
          </p:nvPr>
        </p:nvSpPr>
        <p:spPr/>
        <p:txBody>
          <a:bodyPr/>
          <a:lstStyle/>
          <a:p>
            <a:pPr>
              <a:defRPr/>
            </a:pPr>
            <a:r>
              <a:rPr lang="tr-TR"/>
              <a:t>SİVAS MİLLİ EĞİTİM MÜDÜRLÜĞÜ</a:t>
            </a:r>
          </a:p>
        </p:txBody>
      </p:sp>
      <p:graphicFrame>
        <p:nvGraphicFramePr>
          <p:cNvPr id="31776" name="Group 32"/>
          <p:cNvGraphicFramePr>
            <a:graphicFrameLocks noGrp="1"/>
          </p:cNvGraphicFramePr>
          <p:nvPr>
            <p:extLst>
              <p:ext uri="{D42A27DB-BD31-4B8C-83A1-F6EECF244321}">
                <p14:modId xmlns:p14="http://schemas.microsoft.com/office/powerpoint/2010/main" val="3965849538"/>
              </p:ext>
            </p:extLst>
          </p:nvPr>
        </p:nvGraphicFramePr>
        <p:xfrm>
          <a:off x="0" y="908050"/>
          <a:ext cx="9144000" cy="6190298"/>
        </p:xfrm>
        <a:graphic>
          <a:graphicData uri="http://schemas.openxmlformats.org/drawingml/2006/table">
            <a:tbl>
              <a:tblPr/>
              <a:tblGrid>
                <a:gridCol w="1728788"/>
                <a:gridCol w="990600"/>
                <a:gridCol w="6424612"/>
              </a:tblGrid>
              <a:tr h="72072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Öğrenci Başarı,</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Devam  Disiplin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Durumu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71291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2.6</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Bir önceki eğitim-öğretim yılı </a:t>
                      </a:r>
                      <a:r>
                        <a:rPr kumimoji="0" lang="tr-TR" sz="1600" b="0" i="0" u="none" strike="noStrike" cap="none" normalizeH="0" baseline="0" dirty="0" smtClean="0">
                          <a:ln>
                            <a:noFill/>
                          </a:ln>
                          <a:solidFill>
                            <a:srgbClr val="000000"/>
                          </a:solidFill>
                          <a:effectLst/>
                          <a:latin typeface="Arial" charset="0"/>
                          <a:cs typeface="Arial" charset="0"/>
                        </a:rPr>
                        <a:t>verilerine göre; okula kayıt olan ve sürekli devamsız öğrenciler de dâhil tüm sınıflarda herhangi bir nedenle sınıf tekrarına kalan öğrenci sayısının toplam öğrenci sayısına oranı kanıta dayalı hesaplanarak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r>
              <a:tr h="171450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0000"/>
                          </a:solidFill>
                          <a:effectLst/>
                          <a:latin typeface="Arial" charset="0"/>
                          <a:cs typeface="Arial" charset="0"/>
                        </a:rPr>
                        <a:t>2.7</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Bir önceki eğitim-öğretim yılında </a:t>
                      </a:r>
                      <a:r>
                        <a:rPr kumimoji="0" lang="tr-TR" sz="1600" b="0" i="0" u="none" strike="noStrike" cap="none" normalizeH="0" baseline="0" dirty="0" smtClean="0">
                          <a:ln>
                            <a:noFill/>
                          </a:ln>
                          <a:solidFill>
                            <a:srgbClr val="000000"/>
                          </a:solidFill>
                          <a:effectLst/>
                          <a:latin typeface="Arial" charset="0"/>
                          <a:cs typeface="Arial" charset="0"/>
                        </a:rPr>
                        <a:t>diğer örgün eğitim okullarına nakil hariç, herhangi bir nedenle okuldan ayrılan veya açık ortaöğretime geçiş yapan öğrencilerin tüm öğrenciler içindeki oranı kanıta dayalı hesaplanarak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711325">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0000"/>
                          </a:solidFill>
                          <a:effectLst/>
                          <a:latin typeface="Arial" charset="0"/>
                          <a:cs typeface="Arial" charset="0"/>
                        </a:rPr>
                        <a:t>2.8</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Bir önceki eğitim-öğretim yılı</a:t>
                      </a:r>
                      <a:r>
                        <a:rPr kumimoji="0" lang="tr-TR" sz="1600" b="0" i="0" u="none" strike="noStrike" cap="none" normalizeH="0" baseline="0" dirty="0" smtClean="0">
                          <a:ln>
                            <a:noFill/>
                          </a:ln>
                          <a:solidFill>
                            <a:srgbClr val="000000"/>
                          </a:solidFill>
                          <a:effectLst/>
                          <a:latin typeface="Arial" charset="0"/>
                          <a:cs typeface="Arial" charset="0"/>
                        </a:rPr>
                        <a:t>nda kütüphaneden yararlanarak kitap okuyan/ödünç kitap alan öğrenci sayısının toplam öğrenci sayısına oranı okul kayıtları incelenerek puanlanacaktır.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r>
            </a:tbl>
          </a:graphicData>
        </a:graphic>
      </p:graphicFrame>
    </p:spTree>
  </p:cSld>
  <p:clrMapOvr>
    <a:masterClrMapping/>
  </p:clrMapOvr>
  <p:transition spd="slow"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3" name="Altbilgi Yer Tutucusu 2"/>
          <p:cNvSpPr>
            <a:spLocks noGrp="1"/>
          </p:cNvSpPr>
          <p:nvPr>
            <p:ph type="ftr" sz="quarter" idx="11"/>
          </p:nvPr>
        </p:nvSpPr>
        <p:spPr/>
        <p:txBody>
          <a:bodyPr/>
          <a:lstStyle/>
          <a:p>
            <a:pPr>
              <a:defRPr/>
            </a:pPr>
            <a:r>
              <a:rPr lang="tr-TR"/>
              <a:t>SİVAS MİLLİ EĞİTİM MÜDÜRLÜĞÜ</a:t>
            </a:r>
          </a:p>
        </p:txBody>
      </p:sp>
      <p:graphicFrame>
        <p:nvGraphicFramePr>
          <p:cNvPr id="32795" name="Group 27"/>
          <p:cNvGraphicFramePr>
            <a:graphicFrameLocks noGrp="1"/>
          </p:cNvGraphicFramePr>
          <p:nvPr>
            <p:extLst>
              <p:ext uri="{D42A27DB-BD31-4B8C-83A1-F6EECF244321}">
                <p14:modId xmlns:p14="http://schemas.microsoft.com/office/powerpoint/2010/main" val="53731521"/>
              </p:ext>
            </p:extLst>
          </p:nvPr>
        </p:nvGraphicFramePr>
        <p:xfrm>
          <a:off x="0" y="908050"/>
          <a:ext cx="9144000" cy="5890260"/>
        </p:xfrm>
        <a:graphic>
          <a:graphicData uri="http://schemas.openxmlformats.org/drawingml/2006/table">
            <a:tbl>
              <a:tblPr/>
              <a:tblGrid>
                <a:gridCol w="1554163"/>
                <a:gridCol w="731837"/>
                <a:gridCol w="6858000"/>
              </a:tblGrid>
              <a:tr h="50482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Rehberlik</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Çalışmaları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3906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3.1</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F2B20"/>
                          </a:solidFill>
                          <a:effectLst/>
                          <a:latin typeface="Arial" charset="0"/>
                          <a:cs typeface="Arial" charset="0"/>
                        </a:rPr>
                        <a:t>Mesleki rehberlik, tanıtma ve yöneltme çalışmaları Bakanlığımızın 30.03.2007 tarihli ve </a:t>
                      </a:r>
                      <a:r>
                        <a:rPr kumimoji="0" lang="tr-TR" sz="1600" b="1" i="0" u="none" strike="noStrike" cap="none" normalizeH="0" baseline="0" dirty="0" smtClean="0">
                          <a:ln>
                            <a:noFill/>
                          </a:ln>
                          <a:solidFill>
                            <a:srgbClr val="2F2B20"/>
                          </a:solidFill>
                          <a:effectLst/>
                          <a:latin typeface="Arial" charset="0"/>
                          <a:cs typeface="Arial" charset="0"/>
                        </a:rPr>
                        <a:t>2007/30 sayılı Genelgesi </a:t>
                      </a:r>
                      <a:r>
                        <a:rPr kumimoji="0" lang="tr-TR" sz="1600" b="0" i="0" u="none" strike="noStrike" cap="none" normalizeH="0" baseline="0" dirty="0" smtClean="0">
                          <a:ln>
                            <a:noFill/>
                          </a:ln>
                          <a:solidFill>
                            <a:srgbClr val="2F2B20"/>
                          </a:solidFill>
                          <a:effectLst/>
                          <a:latin typeface="Arial" charset="0"/>
                          <a:cs typeface="Arial" charset="0"/>
                        </a:rPr>
                        <a:t>doğrultusunda kanıta dayalı olarak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r>
              <a:tr h="13906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3.2</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Yükseköğretime geçiş sistemi ve sınavlarına </a:t>
                      </a:r>
                      <a:r>
                        <a:rPr kumimoji="0" lang="tr-TR" sz="1600" b="0" i="0" u="none" strike="noStrike" cap="none" normalizeH="0" baseline="0" dirty="0" smtClean="0">
                          <a:ln>
                            <a:noFill/>
                          </a:ln>
                          <a:solidFill>
                            <a:srgbClr val="2F2B20"/>
                          </a:solidFill>
                          <a:effectLst/>
                          <a:latin typeface="Arial" charset="0"/>
                          <a:cs typeface="Arial" charset="0"/>
                        </a:rPr>
                        <a:t>yönelik yapılan rehberlik çalışmaları; aile eğitimi, öğrencilere verilecek bilgilendirme seminerleri vb. çalışmalar kanıta dayalı olarak puanlanacaktır.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r>
              <a:tr h="235426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3.3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F2B20"/>
                          </a:solidFill>
                          <a:effectLst/>
                          <a:latin typeface="Arial" charset="0"/>
                          <a:cs typeface="Arial" charset="0"/>
                        </a:rPr>
                        <a:t>Zararlı alışkanlıklarla mücadeleye yönelik yapılan çalışmalar, Özel Eğitim ve Rehberlik Hizmetleri Genel Müdürlüğünün uyuşturucu kullanımı ve bağımlılıkla mücadele konulu 15.09.2014 tarihli ve 3938012 sayılı ve </a:t>
                      </a:r>
                      <a:r>
                        <a:rPr kumimoji="0" lang="tr-TR" sz="1600" b="1" i="0" u="none" strike="noStrike" cap="none" normalizeH="0" baseline="0" dirty="0" smtClean="0">
                          <a:ln>
                            <a:noFill/>
                          </a:ln>
                          <a:solidFill>
                            <a:srgbClr val="2F2B20"/>
                          </a:solidFill>
                          <a:effectLst/>
                          <a:latin typeface="Arial" charset="0"/>
                          <a:cs typeface="Arial" charset="0"/>
                        </a:rPr>
                        <a:t>2014/20 </a:t>
                      </a:r>
                      <a:r>
                        <a:rPr kumimoji="0" lang="tr-TR" sz="1600" b="1" i="0" u="none" strike="noStrike" cap="none" normalizeH="0" baseline="0" dirty="0" err="1" smtClean="0">
                          <a:ln>
                            <a:noFill/>
                          </a:ln>
                          <a:solidFill>
                            <a:srgbClr val="2F2B20"/>
                          </a:solidFill>
                          <a:effectLst/>
                          <a:latin typeface="Arial" charset="0"/>
                          <a:cs typeface="Arial" charset="0"/>
                        </a:rPr>
                        <a:t>no’lu</a:t>
                      </a:r>
                      <a:r>
                        <a:rPr kumimoji="0" lang="tr-TR" sz="1600" b="1" i="0" u="none" strike="noStrike" cap="none" normalizeH="0" baseline="0" dirty="0" smtClean="0">
                          <a:ln>
                            <a:noFill/>
                          </a:ln>
                          <a:solidFill>
                            <a:srgbClr val="2F2B20"/>
                          </a:solidFill>
                          <a:effectLst/>
                          <a:latin typeface="Arial" charset="0"/>
                          <a:cs typeface="Arial" charset="0"/>
                        </a:rPr>
                        <a:t> Genelgesi </a:t>
                      </a:r>
                      <a:r>
                        <a:rPr kumimoji="0" lang="tr-TR" sz="1600" b="0" i="0" u="none" strike="noStrike" cap="none" normalizeH="0" baseline="0" dirty="0" smtClean="0">
                          <a:ln>
                            <a:noFill/>
                          </a:ln>
                          <a:solidFill>
                            <a:srgbClr val="2F2B20"/>
                          </a:solidFill>
                          <a:effectLst/>
                          <a:latin typeface="Arial" charset="0"/>
                          <a:cs typeface="Arial" charset="0"/>
                        </a:rPr>
                        <a:t>kapsamında gerçekleştirilen faaliyetler çerçevesinde kanıta dayalı olarak puanlanacaktır.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r>
            </a:tbl>
          </a:graphicData>
        </a:graphic>
      </p:graphicFrame>
    </p:spTree>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6" name="Altbilgi Yer Tutucusu 5"/>
          <p:cNvSpPr>
            <a:spLocks noGrp="1"/>
          </p:cNvSpPr>
          <p:nvPr>
            <p:ph type="ftr" sz="quarter" idx="11"/>
          </p:nvPr>
        </p:nvSpPr>
        <p:spPr/>
        <p:txBody>
          <a:bodyPr/>
          <a:lstStyle/>
          <a:p>
            <a:pPr>
              <a:defRPr/>
            </a:pPr>
            <a:r>
              <a:rPr lang="tr-TR"/>
              <a:t>SİVAS MİLLİ EĞİTİM MÜDÜRLÜĞÜ</a:t>
            </a:r>
          </a:p>
        </p:txBody>
      </p:sp>
      <p:graphicFrame>
        <p:nvGraphicFramePr>
          <p:cNvPr id="4" name="İçerik Yer Tutucusu 3"/>
          <p:cNvGraphicFramePr>
            <a:graphicFrameLocks noGrp="1"/>
          </p:cNvGraphicFramePr>
          <p:nvPr>
            <p:extLst>
              <p:ext uri="{D42A27DB-BD31-4B8C-83A1-F6EECF244321}">
                <p14:modId xmlns:p14="http://schemas.microsoft.com/office/powerpoint/2010/main" val="1034966883"/>
              </p:ext>
            </p:extLst>
          </p:nvPr>
        </p:nvGraphicFramePr>
        <p:xfrm>
          <a:off x="0" y="836613"/>
          <a:ext cx="9144000" cy="6021389"/>
        </p:xfrm>
        <a:graphic>
          <a:graphicData uri="http://schemas.openxmlformats.org/drawingml/2006/table">
            <a:tbl>
              <a:tblPr/>
              <a:tblGrid>
                <a:gridCol w="1828800"/>
                <a:gridCol w="747713"/>
                <a:gridCol w="6567487"/>
              </a:tblGrid>
              <a:tr h="595313">
                <a:tc rowSpan="5">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charset="0"/>
                          <a:cs typeface="Arial" charset="0"/>
                        </a:rPr>
                        <a:t>Rehberlik</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charset="0"/>
                          <a:cs typeface="Arial" charset="0"/>
                        </a:rPr>
                        <a:t>Çalışmaları</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59213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3,4</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Şiddetin önlenmesine yönelik yapılan çalışmalar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8"/>
                    </a:solidFill>
                  </a:tcPr>
                </a:tc>
              </a:tr>
              <a:tr h="190500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3.5</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charset="0"/>
                          <a:cs typeface="Arial" charset="0"/>
                        </a:rPr>
                        <a:t>Dezavantajlı bireylerin (</a:t>
                      </a:r>
                      <a:r>
                        <a:rPr kumimoji="0" lang="tr-TR" sz="1600" b="0" i="0" u="none" strike="noStrike" cap="none" normalizeH="0" baseline="0" dirty="0" err="1" smtClean="0">
                          <a:ln>
                            <a:noFill/>
                          </a:ln>
                          <a:solidFill>
                            <a:srgbClr val="000000"/>
                          </a:solidFill>
                          <a:effectLst/>
                          <a:latin typeface="Arial" charset="0"/>
                          <a:cs typeface="Arial" charset="0"/>
                        </a:rPr>
                        <a:t>sosyo</a:t>
                      </a:r>
                      <a:r>
                        <a:rPr kumimoji="0" lang="tr-TR" sz="1600" b="0" i="0" u="none" strike="noStrike" cap="none" normalizeH="0" baseline="0" dirty="0" smtClean="0">
                          <a:ln>
                            <a:noFill/>
                          </a:ln>
                          <a:solidFill>
                            <a:srgbClr val="000000"/>
                          </a:solidFill>
                          <a:effectLst/>
                          <a:latin typeface="Arial" charset="0"/>
                          <a:cs typeface="Arial" charset="0"/>
                        </a:rPr>
                        <a:t>-ekonomik olarak düşük gelirli bireyler, engelliler, yabancı uyruklu öğrenciler </a:t>
                      </a:r>
                      <a:r>
                        <a:rPr kumimoji="0" lang="tr-TR" sz="1600" b="0" i="0" u="none" strike="noStrike" cap="none" normalizeH="0" baseline="0" dirty="0" err="1" smtClean="0">
                          <a:ln>
                            <a:noFill/>
                          </a:ln>
                          <a:solidFill>
                            <a:srgbClr val="000000"/>
                          </a:solidFill>
                          <a:effectLst/>
                          <a:latin typeface="Arial" charset="0"/>
                          <a:cs typeface="Arial" charset="0"/>
                        </a:rPr>
                        <a:t>vb</a:t>
                      </a:r>
                      <a:r>
                        <a:rPr kumimoji="0" lang="tr-TR" sz="1600" b="0" i="0" u="none" strike="noStrike" cap="none" normalizeH="0" baseline="0" dirty="0" smtClean="0">
                          <a:ln>
                            <a:noFill/>
                          </a:ln>
                          <a:solidFill>
                            <a:srgbClr val="000000"/>
                          </a:solidFill>
                          <a:effectLst/>
                          <a:latin typeface="Arial" charset="0"/>
                          <a:cs typeface="Arial" charset="0"/>
                        </a:rPr>
                        <a:t>) içinde bulunduğu olumsuz şartları iyileştirici yönde yapılan çalışmalar kanıta dayalı olarak puanlanacaktır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r>
              <a:tr h="102393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3.6</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Kariyer günlerinin düzenlenip düzenlenmediği kanıta dayalı olarak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8"/>
                    </a:solidFill>
                  </a:tcPr>
                </a:tc>
              </a:tr>
              <a:tr h="190500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3.7</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Mesleki eğitim merkezi öğrencileri için</a:t>
                      </a:r>
                      <a:r>
                        <a:rPr kumimoji="0" lang="tr-TR" sz="1600" b="0" i="0" u="none" strike="noStrike" cap="none" normalizeH="0" baseline="0" dirty="0" smtClean="0">
                          <a:ln>
                            <a:noFill/>
                          </a:ln>
                          <a:solidFill>
                            <a:srgbClr val="000000"/>
                          </a:solidFill>
                          <a:effectLst/>
                          <a:latin typeface="Arial" charset="0"/>
                          <a:cs typeface="Arial" charset="0"/>
                        </a:rPr>
                        <a:t> işverenlere yapılan rehberlik çalışmaları (işveren ziyaretleri, seminer, bilgilendirme faaliyetleri </a:t>
                      </a:r>
                      <a:r>
                        <a:rPr kumimoji="0" lang="tr-TR" sz="1600" b="0" i="0" u="none" strike="noStrike" cap="none" normalizeH="0" baseline="0" dirty="0" err="1" smtClean="0">
                          <a:ln>
                            <a:noFill/>
                          </a:ln>
                          <a:solidFill>
                            <a:srgbClr val="000000"/>
                          </a:solidFill>
                          <a:effectLst/>
                          <a:latin typeface="Arial" charset="0"/>
                          <a:cs typeface="Arial" charset="0"/>
                        </a:rPr>
                        <a:t>vb</a:t>
                      </a:r>
                      <a:r>
                        <a:rPr kumimoji="0" lang="tr-TR" sz="1600" b="0" i="0" u="none" strike="noStrike" cap="none" normalizeH="0" baseline="0" dirty="0" smtClean="0">
                          <a:ln>
                            <a:noFill/>
                          </a:ln>
                          <a:solidFill>
                            <a:srgbClr val="000000"/>
                          </a:solidFill>
                          <a:effectLst/>
                          <a:latin typeface="Arial" charset="0"/>
                          <a:cs typeface="Arial" charset="0"/>
                        </a:rPr>
                        <a:t>) kanıta dayalı olarak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r>
            </a:tbl>
          </a:graphicData>
        </a:graphic>
      </p:graphicFrame>
    </p:spTree>
  </p:cSld>
  <p:clrMapOvr>
    <a:masterClrMapping/>
  </p:clrMapOvr>
  <p:transition spd="slow"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4" name="Altbilgi Yer Tutucusu 3"/>
          <p:cNvSpPr>
            <a:spLocks noGrp="1"/>
          </p:cNvSpPr>
          <p:nvPr>
            <p:ph type="ftr" sz="quarter" idx="11"/>
          </p:nvPr>
        </p:nvSpPr>
        <p:spPr/>
        <p:txBody>
          <a:bodyPr/>
          <a:lstStyle/>
          <a:p>
            <a:pPr>
              <a:defRPr/>
            </a:pPr>
            <a:r>
              <a:rPr lang="tr-TR"/>
              <a:t>SİVAS MİLLİ EĞİTİM MÜDÜRLÜĞÜ</a:t>
            </a:r>
          </a:p>
        </p:txBody>
      </p:sp>
      <p:graphicFrame>
        <p:nvGraphicFramePr>
          <p:cNvPr id="34853" name="Group 37"/>
          <p:cNvGraphicFramePr>
            <a:graphicFrameLocks noGrp="1"/>
          </p:cNvGraphicFramePr>
          <p:nvPr>
            <p:extLst>
              <p:ext uri="{D42A27DB-BD31-4B8C-83A1-F6EECF244321}">
                <p14:modId xmlns:p14="http://schemas.microsoft.com/office/powerpoint/2010/main" val="2989555991"/>
              </p:ext>
            </p:extLst>
          </p:nvPr>
        </p:nvGraphicFramePr>
        <p:xfrm>
          <a:off x="0" y="836613"/>
          <a:ext cx="9144000" cy="6299519"/>
        </p:xfrm>
        <a:graphic>
          <a:graphicData uri="http://schemas.openxmlformats.org/drawingml/2006/table">
            <a:tbl>
              <a:tblPr/>
              <a:tblGrid>
                <a:gridCol w="1763713"/>
                <a:gridCol w="792063"/>
                <a:gridCol w="6588224"/>
              </a:tblGrid>
              <a:tr h="576263">
                <a:tc rowSpan="6">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PROJE VE OKUL-SEKTÖR İŞBİRLİĞİ ÇALIŞMALARI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25888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4.1</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Son 3 eğitim-öğretim yılında yapılan </a:t>
                      </a:r>
                      <a:r>
                        <a:rPr kumimoji="0" lang="tr-TR" sz="1600" b="0" i="0" u="none" strike="noStrike" cap="none" normalizeH="0" baseline="0" dirty="0" smtClean="0">
                          <a:ln>
                            <a:noFill/>
                          </a:ln>
                          <a:solidFill>
                            <a:srgbClr val="2F2B20"/>
                          </a:solidFill>
                          <a:effectLst/>
                          <a:latin typeface="Arial" charset="0"/>
                          <a:cs typeface="Arial" charset="0"/>
                        </a:rPr>
                        <a:t>herhangi bir proje başvuru durumu, uygulanan ve/veya tamamlanan ulusal ve uluslararası projeler, kanıtlara dayalı olarak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r>
              <a:tr h="83026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4.2</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2F2B20"/>
                          </a:solidFill>
                          <a:effectLst/>
                          <a:latin typeface="Arial" charset="0"/>
                          <a:cs typeface="Arial" charset="0"/>
                        </a:rPr>
                        <a:t>Erasmus+ Mesleki Eğitim Hareketliliği Akreditasyon Belgesi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r>
              <a:tr h="82708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4:3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Son 3 eğitim-öğretim yılında </a:t>
                      </a:r>
                      <a:r>
                        <a:rPr kumimoji="0" lang="tr-TR" sz="1600" b="0" i="0" u="none" strike="noStrike" cap="none" normalizeH="0" baseline="0" dirty="0" smtClean="0">
                          <a:ln>
                            <a:noFill/>
                          </a:ln>
                          <a:solidFill>
                            <a:srgbClr val="2F2B20"/>
                          </a:solidFill>
                          <a:effectLst/>
                          <a:latin typeface="Arial" charset="0"/>
                          <a:cs typeface="Arial" charset="0"/>
                        </a:rPr>
                        <a:t>okul adına yapılan patent/faydalı model başvurusuna dair belge görülmek suretiyle puan verilecektir.</a:t>
                      </a:r>
                      <a:endParaRPr kumimoji="0" lang="tr-TR" sz="1600" b="0" i="0" u="none" strike="noStrike" cap="none" normalizeH="0" baseline="0" dirty="0" smtClean="0">
                        <a:ln>
                          <a:noFill/>
                        </a:ln>
                        <a:solidFill>
                          <a:srgbClr val="2F2B20"/>
                        </a:solidFill>
                        <a:effectLst/>
                        <a:latin typeface="Arial"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r>
              <a:tr h="8318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4.4</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Son 5 eğitim-öğretim yılında </a:t>
                      </a:r>
                      <a:r>
                        <a:rPr kumimoji="0" lang="tr-TR" sz="1600" b="0" i="0" u="none" strike="noStrike" cap="none" normalizeH="0" baseline="0" dirty="0" smtClean="0">
                          <a:ln>
                            <a:noFill/>
                          </a:ln>
                          <a:solidFill>
                            <a:srgbClr val="2F2B20"/>
                          </a:solidFill>
                          <a:effectLst/>
                          <a:latin typeface="Arial" charset="0"/>
                          <a:cs typeface="Arial" charset="0"/>
                        </a:rPr>
                        <a:t>okul adına alınan patent/faydalı model var ise sayısına göre kanıtlayıcı belge görülmek suretiyle puanlanacaktır.</a:t>
                      </a:r>
                      <a:endParaRPr kumimoji="0" lang="tr-TR" sz="1600" b="0" i="0" u="none" strike="noStrike" cap="none" normalizeH="0" baseline="0" dirty="0" smtClean="0">
                        <a:ln>
                          <a:noFill/>
                        </a:ln>
                        <a:solidFill>
                          <a:srgbClr val="2F2B20"/>
                        </a:solidFill>
                        <a:effectLst/>
                        <a:latin typeface="Arial"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r>
              <a:tr h="1603375">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4.5</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İçinde bulunulan eğitim-öğretim yılında </a:t>
                      </a:r>
                      <a:r>
                        <a:rPr kumimoji="0" lang="tr-TR" sz="1600" b="0" i="0" u="none" strike="noStrike" cap="none" normalizeH="0" baseline="0" dirty="0" smtClean="0">
                          <a:ln>
                            <a:noFill/>
                          </a:ln>
                          <a:solidFill>
                            <a:srgbClr val="2F2B20"/>
                          </a:solidFill>
                          <a:effectLst/>
                          <a:latin typeface="Arial" charset="0"/>
                          <a:cs typeface="Arial" charset="0"/>
                        </a:rPr>
                        <a:t>(yoğunlaştırılmış eğitim yapan kurumlarda bir önceki eğitim-öğretim yılında) beceri eğitimini/stajını işletmelerde yapan öğrenci sayısının okulda ve işletmede beceri eğitimi/staja devam eden toplam öğrenci sayısına oranı hesaplanarak puanlanacaktır.</a:t>
                      </a:r>
                    </a:p>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r>
            </a:tbl>
          </a:graphicData>
        </a:graphic>
      </p:graphicFrame>
    </p:spTree>
  </p:cSld>
  <p:clrMapOvr>
    <a:masterClrMapping/>
  </p:clrMapOvr>
  <p:transition spd="slow"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4" name="Altbilgi Yer Tutucusu 3"/>
          <p:cNvSpPr>
            <a:spLocks noGrp="1"/>
          </p:cNvSpPr>
          <p:nvPr>
            <p:ph type="ftr" sz="quarter" idx="11"/>
          </p:nvPr>
        </p:nvSpPr>
        <p:spPr/>
        <p:txBody>
          <a:bodyPr/>
          <a:lstStyle/>
          <a:p>
            <a:pPr>
              <a:defRPr/>
            </a:pPr>
            <a:r>
              <a:rPr lang="tr-TR"/>
              <a:t>SİVAS MİLLİ EĞİTİM MÜDÜRLÜĞÜ</a:t>
            </a:r>
          </a:p>
        </p:txBody>
      </p:sp>
      <p:graphicFrame>
        <p:nvGraphicFramePr>
          <p:cNvPr id="35870" name="Group 30"/>
          <p:cNvGraphicFramePr>
            <a:graphicFrameLocks noGrp="1"/>
          </p:cNvGraphicFramePr>
          <p:nvPr>
            <p:extLst>
              <p:ext uri="{D42A27DB-BD31-4B8C-83A1-F6EECF244321}">
                <p14:modId xmlns:p14="http://schemas.microsoft.com/office/powerpoint/2010/main" val="544147812"/>
              </p:ext>
            </p:extLst>
          </p:nvPr>
        </p:nvGraphicFramePr>
        <p:xfrm>
          <a:off x="0" y="836613"/>
          <a:ext cx="9144000" cy="6259195"/>
        </p:xfrm>
        <a:graphic>
          <a:graphicData uri="http://schemas.openxmlformats.org/drawingml/2006/table">
            <a:tbl>
              <a:tblPr/>
              <a:tblGrid>
                <a:gridCol w="1476375"/>
                <a:gridCol w="792163"/>
                <a:gridCol w="6875462"/>
              </a:tblGrid>
              <a:tr h="341313">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PROJE VE OKUL-SEKTÖR İŞBİRLİĞİ ÇALIŞMALARI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1112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4.6</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2F2B20"/>
                          </a:solidFill>
                          <a:effectLst/>
                          <a:latin typeface="Arial" charset="0"/>
                          <a:cs typeface="Arial" charset="0"/>
                        </a:rPr>
                        <a:t>Valilik/kaymakamlık oluru ile sektör, meslek kuruluşları, üniversiteler, kamu ve özel kurum/kuruluşları ile yapılan ve yürürlükte olan protokol sayısı göz önünde bulundurulacaktır.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r>
              <a:tr h="3457575">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4.7</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Son 3 eğitim-öğretim yılında;</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F2B20"/>
                          </a:solidFill>
                          <a:effectLst/>
                          <a:latin typeface="Arial" charset="0"/>
                          <a:cs typeface="Arial" charset="0"/>
                        </a:rPr>
                        <a:t>•Paydaşların desteği ile okula kazandırılan makine-teçhizat, eğitim/deney seti </a:t>
                      </a:r>
                      <a:r>
                        <a:rPr kumimoji="0" lang="tr-TR" sz="1600" b="0" i="0" u="none" strike="noStrike" cap="none" normalizeH="0" baseline="0" dirty="0" err="1" smtClean="0">
                          <a:ln>
                            <a:noFill/>
                          </a:ln>
                          <a:solidFill>
                            <a:srgbClr val="2F2B20"/>
                          </a:solidFill>
                          <a:effectLst/>
                          <a:latin typeface="Arial" charset="0"/>
                          <a:cs typeface="Arial" charset="0"/>
                        </a:rPr>
                        <a:t>vb</a:t>
                      </a:r>
                      <a:r>
                        <a:rPr kumimoji="0" lang="tr-TR" sz="1600" b="0" i="0" u="none" strike="noStrike" cap="none" normalizeH="0" baseline="0" dirty="0" smtClean="0">
                          <a:ln>
                            <a:noFill/>
                          </a:ln>
                          <a:solidFill>
                            <a:srgbClr val="2F2B20"/>
                          </a:solidFill>
                          <a:effectLst/>
                          <a:latin typeface="Arial" charset="0"/>
                          <a:cs typeface="Arial" charset="0"/>
                        </a:rPr>
                        <a:t> donatım malzemelerinin yeterliği,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F2B20"/>
                          </a:solidFill>
                          <a:effectLst/>
                          <a:latin typeface="Arial" charset="0"/>
                          <a:cs typeface="Arial" charset="0"/>
                        </a:rPr>
                        <a:t>•Paydaşların desteği ile okula kazandırılan </a:t>
                      </a:r>
                      <a:r>
                        <a:rPr kumimoji="0" lang="tr-TR" sz="1600" b="0" i="0" u="none" strike="noStrike" cap="none" normalizeH="0" baseline="0" dirty="0" err="1" smtClean="0">
                          <a:ln>
                            <a:noFill/>
                          </a:ln>
                          <a:solidFill>
                            <a:srgbClr val="2F2B20"/>
                          </a:solidFill>
                          <a:effectLst/>
                          <a:latin typeface="Arial" charset="0"/>
                          <a:cs typeface="Arial" charset="0"/>
                        </a:rPr>
                        <a:t>temrinlik</a:t>
                      </a:r>
                      <a:r>
                        <a:rPr kumimoji="0" lang="tr-TR" sz="1600" b="0" i="0" u="none" strike="noStrike" cap="none" normalizeH="0" baseline="0" dirty="0" smtClean="0">
                          <a:ln>
                            <a:noFill/>
                          </a:ln>
                          <a:solidFill>
                            <a:srgbClr val="2F2B20"/>
                          </a:solidFill>
                          <a:effectLst/>
                          <a:latin typeface="Arial" charset="0"/>
                          <a:cs typeface="Arial" charset="0"/>
                        </a:rPr>
                        <a:t> malzemelerin yeterliği,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F2B20"/>
                          </a:solidFill>
                          <a:effectLst/>
                          <a:latin typeface="Arial" charset="0"/>
                          <a:cs typeface="Arial" charset="0"/>
                        </a:rPr>
                        <a:t>•Paydaşların desteği ile öğretmen ve öğrencilere yönelik gerçekleştirilen kurs ve seminer çalışmalarının yeterliği,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F2B20"/>
                          </a:solidFill>
                          <a:effectLst/>
                          <a:latin typeface="Arial" charset="0"/>
                          <a:cs typeface="Arial" charset="0"/>
                        </a:rPr>
                        <a:t>•Paydaşların desteği ile öğrencilere burs verilme durumu,</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F2B20"/>
                          </a:solidFill>
                          <a:effectLst/>
                          <a:latin typeface="Arial" charset="0"/>
                          <a:cs typeface="Arial" charset="0"/>
                        </a:rPr>
                        <a:t>•Paydaşların öğrenci ve öğretmenlere yönelik yapılan sosyal ve kültürel etkinliklere (fuar, sergi, gezi, yarışma vb.) sponsor olup olmama durumu</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F2B20"/>
                          </a:solidFill>
                          <a:effectLst/>
                          <a:latin typeface="Arial" charset="0"/>
                          <a:cs typeface="Arial" charset="0"/>
                        </a:rPr>
                        <a:t>kanıta dayalı olarak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r>
              <a:tr h="11112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4.8</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Bir önceki ve içinde bulunulan eğitim-öğretim yılında </a:t>
                      </a:r>
                      <a:r>
                        <a:rPr kumimoji="0" lang="tr-TR" sz="1600" b="0" i="0" u="none" strike="noStrike" cap="none" normalizeH="0" baseline="0" dirty="0" smtClean="0">
                          <a:ln>
                            <a:noFill/>
                          </a:ln>
                          <a:solidFill>
                            <a:srgbClr val="2F2B20"/>
                          </a:solidFill>
                          <a:effectLst/>
                          <a:latin typeface="Arial" charset="0"/>
                          <a:cs typeface="Arial" charset="0"/>
                        </a:rPr>
                        <a:t>öğrencilerin mesleki bilgi ve görgülerini artırmak için yapılan sektör ziyaretlerinin yeterliği kanıta dayalı olarak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r>
            </a:tbl>
          </a:graphicData>
        </a:graphic>
      </p:graphicFrame>
    </p:spTree>
  </p:cSld>
  <p:clrMapOvr>
    <a:masterClrMapping/>
  </p:clrMapOvr>
  <p:transition spd="slow"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5" name="Altbilgi Yer Tutucusu 4"/>
          <p:cNvSpPr>
            <a:spLocks noGrp="1"/>
          </p:cNvSpPr>
          <p:nvPr>
            <p:ph type="ftr" sz="quarter" idx="11"/>
          </p:nvPr>
        </p:nvSpPr>
        <p:spPr/>
        <p:txBody>
          <a:bodyPr/>
          <a:lstStyle/>
          <a:p>
            <a:pPr>
              <a:defRPr/>
            </a:pPr>
            <a:r>
              <a:rPr lang="tr-TR"/>
              <a:t>SİVAS MİLLİ EĞİTİM MÜDÜRLÜĞÜ</a:t>
            </a:r>
          </a:p>
        </p:txBody>
      </p:sp>
      <p:graphicFrame>
        <p:nvGraphicFramePr>
          <p:cNvPr id="36894" name="Group 30"/>
          <p:cNvGraphicFramePr>
            <a:graphicFrameLocks noGrp="1"/>
          </p:cNvGraphicFramePr>
          <p:nvPr>
            <p:extLst>
              <p:ext uri="{D42A27DB-BD31-4B8C-83A1-F6EECF244321}">
                <p14:modId xmlns:p14="http://schemas.microsoft.com/office/powerpoint/2010/main" val="4093478773"/>
              </p:ext>
            </p:extLst>
          </p:nvPr>
        </p:nvGraphicFramePr>
        <p:xfrm>
          <a:off x="0" y="908050"/>
          <a:ext cx="9144000" cy="6269673"/>
        </p:xfrm>
        <a:graphic>
          <a:graphicData uri="http://schemas.openxmlformats.org/drawingml/2006/table">
            <a:tbl>
              <a:tblPr/>
              <a:tblGrid>
                <a:gridCol w="1476375"/>
                <a:gridCol w="791369"/>
                <a:gridCol w="6876256"/>
              </a:tblGrid>
              <a:tr h="447675">
                <a:tc rowSpan="5">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SOSYAL ETKİNLİK ÇALIŞMALARI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12236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5.1</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Bir önceki ve içinde bulunulan eğitim-öğretim yılında </a:t>
                      </a:r>
                      <a:r>
                        <a:rPr kumimoji="0" lang="tr-TR" sz="1600" b="0" i="0" u="none" strike="noStrike" cap="none" normalizeH="0" baseline="0" dirty="0" smtClean="0">
                          <a:ln>
                            <a:noFill/>
                          </a:ln>
                          <a:solidFill>
                            <a:srgbClr val="2F2B20"/>
                          </a:solidFill>
                          <a:effectLst/>
                          <a:latin typeface="Arial" charset="0"/>
                          <a:cs typeface="Arial" charset="0"/>
                        </a:rPr>
                        <a:t>okulun süreli yayınının (dergi, gazete, bülten </a:t>
                      </a:r>
                      <a:r>
                        <a:rPr kumimoji="0" lang="tr-TR" sz="1600" b="0" i="0" u="none" strike="noStrike" cap="none" normalizeH="0" baseline="0" dirty="0" err="1" smtClean="0">
                          <a:ln>
                            <a:noFill/>
                          </a:ln>
                          <a:solidFill>
                            <a:srgbClr val="2F2B20"/>
                          </a:solidFill>
                          <a:effectLst/>
                          <a:latin typeface="Arial" charset="0"/>
                          <a:cs typeface="Arial" charset="0"/>
                        </a:rPr>
                        <a:t>vb</a:t>
                      </a:r>
                      <a:r>
                        <a:rPr kumimoji="0" lang="tr-TR" sz="1600" b="0" i="0" u="none" strike="noStrike" cap="none" normalizeH="0" baseline="0" dirty="0" smtClean="0">
                          <a:ln>
                            <a:noFill/>
                          </a:ln>
                          <a:solidFill>
                            <a:srgbClr val="2F2B20"/>
                          </a:solidFill>
                          <a:effectLst/>
                          <a:latin typeface="Arial" charset="0"/>
                          <a:cs typeface="Arial" charset="0"/>
                        </a:rPr>
                        <a:t>) olup olmama durumuna göre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r>
              <a:tr h="146050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5.2</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Bir önceki eğitim-öğretim yılı içinde </a:t>
                      </a:r>
                      <a:r>
                        <a:rPr kumimoji="0" lang="tr-TR" sz="1600" b="0" i="0" u="none" strike="noStrike" cap="none" normalizeH="0" baseline="0" dirty="0" smtClean="0">
                          <a:ln>
                            <a:noFill/>
                          </a:ln>
                          <a:solidFill>
                            <a:srgbClr val="2F2B20"/>
                          </a:solidFill>
                          <a:effectLst/>
                          <a:latin typeface="Arial" charset="0"/>
                          <a:cs typeface="Arial" charset="0"/>
                        </a:rPr>
                        <a:t>okulun bireysel ya da ekip olarak katıldığı bilimsel, kültürel ve sanatsal faaliyetlerde dereceye giren her başarısı ayrı ayrı değerlendirilecektir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r>
              <a:tr h="112236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5.3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Bir önceki eğitim-öğretim yılı için</a:t>
                      </a:r>
                      <a:r>
                        <a:rPr kumimoji="0" lang="tr-TR" sz="1600" b="0" i="0" u="none" strike="noStrike" cap="none" normalizeH="0" baseline="0" dirty="0" smtClean="0">
                          <a:ln>
                            <a:noFill/>
                          </a:ln>
                          <a:solidFill>
                            <a:srgbClr val="2F2B20"/>
                          </a:solidFill>
                          <a:effectLst/>
                          <a:latin typeface="Arial" charset="0"/>
                          <a:cs typeface="Arial" charset="0"/>
                        </a:rPr>
                        <a:t>de okulun bireysel ya da takım olarak katıldığı sportif faaliyetlerde dereceye giren her başarısı ayrı ayrı değerlendirilecektir.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1D7"/>
                    </a:solidFill>
                  </a:tcPr>
                </a:tc>
              </a:tr>
              <a:tr h="17970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F2B20"/>
                          </a:solidFill>
                          <a:effectLst/>
                          <a:latin typeface="Arial" charset="0"/>
                          <a:cs typeface="Arial" charset="0"/>
                        </a:rPr>
                        <a:t>5.4</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2F2B2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F2B20"/>
                          </a:solidFill>
                          <a:effectLst/>
                          <a:latin typeface="Arial" charset="0"/>
                          <a:cs typeface="Arial" charset="0"/>
                        </a:rPr>
                        <a:t>MEB Eğitim Kurumları Sosyal Etkinlikler Yönetmeliği kapsamında gerçekleştirilen ve okul ve çevresine, insanlara faydası dokunan, özgün toplum hizmeti çalışmalarının yeterliği kanıta dayalı olarak puanlanacaktır.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0EC"/>
                    </a:solidFill>
                  </a:tcPr>
                </a:tc>
              </a:tr>
            </a:tbl>
          </a:graphicData>
        </a:graphic>
      </p:graphicFrame>
    </p:spTree>
  </p:cSld>
  <p:clrMapOvr>
    <a:masterClrMapping/>
  </p:clrMapOvr>
  <p:transition spd="slow"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6" name="Altbilgi Yer Tutucusu 5"/>
          <p:cNvSpPr>
            <a:spLocks noGrp="1"/>
          </p:cNvSpPr>
          <p:nvPr>
            <p:ph type="ftr" sz="quarter" idx="11"/>
          </p:nvPr>
        </p:nvSpPr>
        <p:spPr/>
        <p:txBody>
          <a:bodyPr/>
          <a:lstStyle/>
          <a:p>
            <a:pPr>
              <a:defRPr/>
            </a:pPr>
            <a:r>
              <a:rPr lang="tr-TR"/>
              <a:t>SİVAS MİLLİ EĞİTİM MÜDÜRLÜĞÜ</a:t>
            </a:r>
          </a:p>
        </p:txBody>
      </p:sp>
      <p:graphicFrame>
        <p:nvGraphicFramePr>
          <p:cNvPr id="37919" name="Group 31"/>
          <p:cNvGraphicFramePr>
            <a:graphicFrameLocks noGrp="1"/>
          </p:cNvGraphicFramePr>
          <p:nvPr>
            <p:extLst>
              <p:ext uri="{D42A27DB-BD31-4B8C-83A1-F6EECF244321}">
                <p14:modId xmlns:p14="http://schemas.microsoft.com/office/powerpoint/2010/main" val="1616904860"/>
              </p:ext>
            </p:extLst>
          </p:nvPr>
        </p:nvGraphicFramePr>
        <p:xfrm>
          <a:off x="0" y="908050"/>
          <a:ext cx="9144000" cy="6030913"/>
        </p:xfrm>
        <a:graphic>
          <a:graphicData uri="http://schemas.openxmlformats.org/drawingml/2006/table">
            <a:tbl>
              <a:tblPr/>
              <a:tblGrid>
                <a:gridCol w="1476375"/>
                <a:gridCol w="863377"/>
                <a:gridCol w="6804248"/>
              </a:tblGrid>
              <a:tr h="669925">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SOSYAL ETKİNLİK ÇALIŞMALARI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307498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5.5</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Arial" charset="0"/>
                          <a:cs typeface="Arial" charset="0"/>
                        </a:rPr>
                        <a:t>Bir önceki eğitim-öğretim yılında</a:t>
                      </a:r>
                      <a:r>
                        <a:rPr kumimoji="0" lang="tr-TR" sz="1800" b="0" i="0" u="none" strike="noStrike" cap="none" normalizeH="0" baseline="0" dirty="0" smtClean="0">
                          <a:ln>
                            <a:noFill/>
                          </a:ln>
                          <a:solidFill>
                            <a:srgbClr val="000000"/>
                          </a:solidFill>
                          <a:effectLst/>
                          <a:latin typeface="Arial" charset="0"/>
                          <a:cs typeface="Arial" charset="0"/>
                        </a:rPr>
                        <a:t>, MEB Eğitim Kurumları Sosyal Etkinlikler Yönetmeliği kapsamında okulda faaliyet gösteren öğrenci kulüplerince gerçekleştirilen özgün çalışmalar, etkinlikler, hazırlanan panolarda kullanılan materyaller incelenecek ve kulüp çalışmalarının yeterliği kanıta dayalı olarak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64941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5.6</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Arial" charset="0"/>
                          <a:cs typeface="Arial" charset="0"/>
                        </a:rPr>
                        <a:t>Bir önceki ve içinde bulunulan eğitim-öğretim yılında </a:t>
                      </a:r>
                      <a:r>
                        <a:rPr kumimoji="0" lang="tr-TR" sz="1800" b="0" i="0" u="none" strike="noStrike" cap="none" normalizeH="0" baseline="0" dirty="0" smtClean="0">
                          <a:ln>
                            <a:noFill/>
                          </a:ln>
                          <a:solidFill>
                            <a:srgbClr val="000000"/>
                          </a:solidFill>
                          <a:effectLst/>
                          <a:latin typeface="Arial" charset="0"/>
                          <a:cs typeface="Arial" charset="0"/>
                        </a:rPr>
                        <a:t>kitap okuma yarışması düzenlenme durumu kanıta dayalı olarak puanlanacaktır.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ransition spd="slow"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p:txBody>
          <a:bodyPr wrap="square" numCol="1" anchorCtr="0" compatLnSpc="1">
            <a:prstTxWarp prst="textNoShape">
              <a:avLst/>
            </a:prstTxWarp>
          </a:bodyPr>
          <a:lstStyle/>
          <a:p>
            <a:endParaRPr lang="tr-TR" cap="none" smtClean="0"/>
          </a:p>
        </p:txBody>
      </p:sp>
      <p:sp>
        <p:nvSpPr>
          <p:cNvPr id="19458" name="Rectangle 3"/>
          <p:cNvSpPr>
            <a:spLocks noGrp="1"/>
          </p:cNvSpPr>
          <p:nvPr>
            <p:ph type="body" idx="1"/>
          </p:nvPr>
        </p:nvSpPr>
        <p:spPr/>
        <p:txBody>
          <a:bodyPr/>
          <a:lstStyle/>
          <a:p>
            <a:endParaRPr lang="tr-TR" smtClean="0"/>
          </a:p>
        </p:txBody>
      </p:sp>
      <p:pic>
        <p:nvPicPr>
          <p:cNvPr id="19459" name="Picture 4"/>
          <p:cNvPicPr>
            <a:picLocks noChangeAspect="1" noChangeArrowheads="1"/>
          </p:cNvPicPr>
          <p:nvPr/>
        </p:nvPicPr>
        <p:blipFill>
          <a:blip r:embed="rId2"/>
          <a:srcRect/>
          <a:stretch>
            <a:fillRect/>
          </a:stretch>
        </p:blipFill>
        <p:spPr bwMode="auto">
          <a:xfrm>
            <a:off x="179388" y="0"/>
            <a:ext cx="896461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6" name="Altbilgi Yer Tutucusu 5"/>
          <p:cNvSpPr>
            <a:spLocks noGrp="1"/>
          </p:cNvSpPr>
          <p:nvPr>
            <p:ph type="ftr" sz="quarter" idx="11"/>
          </p:nvPr>
        </p:nvSpPr>
        <p:spPr/>
        <p:txBody>
          <a:bodyPr/>
          <a:lstStyle/>
          <a:p>
            <a:pPr>
              <a:defRPr/>
            </a:pPr>
            <a:r>
              <a:rPr lang="tr-TR"/>
              <a:t>SİVAS MİLLİ EĞİTİM MÜDÜRLÜĞÜ</a:t>
            </a:r>
          </a:p>
        </p:txBody>
      </p:sp>
      <p:graphicFrame>
        <p:nvGraphicFramePr>
          <p:cNvPr id="37919" name="Group 31"/>
          <p:cNvGraphicFramePr>
            <a:graphicFrameLocks noGrp="1"/>
          </p:cNvGraphicFramePr>
          <p:nvPr>
            <p:extLst>
              <p:ext uri="{D42A27DB-BD31-4B8C-83A1-F6EECF244321}">
                <p14:modId xmlns:p14="http://schemas.microsoft.com/office/powerpoint/2010/main" val="2968384552"/>
              </p:ext>
            </p:extLst>
          </p:nvPr>
        </p:nvGraphicFramePr>
        <p:xfrm>
          <a:off x="0" y="836713"/>
          <a:ext cx="9144000" cy="6311943"/>
        </p:xfrm>
        <a:graphic>
          <a:graphicData uri="http://schemas.openxmlformats.org/drawingml/2006/table">
            <a:tbl>
              <a:tblPr/>
              <a:tblGrid>
                <a:gridCol w="1476375"/>
                <a:gridCol w="863377"/>
                <a:gridCol w="6804248"/>
              </a:tblGrid>
              <a:tr h="723136">
                <a:tc rowSpan="6">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OKUL SAĞLIĞI ÇALIŞMALARI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005726">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6.1</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tr-TR" sz="1600" kern="1200" dirty="0" smtClean="0">
                          <a:solidFill>
                            <a:schemeClr val="tx1"/>
                          </a:solidFill>
                          <a:effectLst/>
                          <a:latin typeface="Arial" panose="020B0604020202020204" pitchFamily="34" charset="0"/>
                          <a:ea typeface="+mn-ea"/>
                          <a:cs typeface="Arial" panose="020B0604020202020204" pitchFamily="34" charset="0"/>
                        </a:rPr>
                        <a:t>Beyaz bayrak sertifikası var ise puan verilecektir.</a:t>
                      </a: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64096">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6.2</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tr-TR" sz="1600" kern="1200" dirty="0" smtClean="0">
                          <a:solidFill>
                            <a:schemeClr val="tx1"/>
                          </a:solidFill>
                          <a:effectLst/>
                          <a:latin typeface="Arial" panose="020B0604020202020204" pitchFamily="34" charset="0"/>
                          <a:ea typeface="+mn-ea"/>
                          <a:cs typeface="Arial" panose="020B0604020202020204" pitchFamily="34" charset="0"/>
                        </a:rPr>
                        <a:t>Beslenme dostu okul sertifikası var ise puan verilecektir.</a:t>
                      </a: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76064">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6.3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tr-TR" sz="16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effectLst/>
                          <a:latin typeface="Arial" panose="020B0604020202020204" pitchFamily="34" charset="0"/>
                          <a:ea typeface="+mn-ea"/>
                          <a:cs typeface="Arial" panose="020B0604020202020204" pitchFamily="34" charset="0"/>
                        </a:rPr>
                        <a:t>Bir önceki ve içinde bulunulan eğitim-öğretim yılında </a:t>
                      </a:r>
                      <a:r>
                        <a:rPr lang="tr-TR" sz="1600" kern="1200" dirty="0" smtClean="0">
                          <a:solidFill>
                            <a:schemeClr val="tx1"/>
                          </a:solidFill>
                          <a:effectLst/>
                          <a:latin typeface="Arial" panose="020B0604020202020204" pitchFamily="34" charset="0"/>
                          <a:ea typeface="+mn-ea"/>
                          <a:cs typeface="Arial" panose="020B0604020202020204" pitchFamily="34" charset="0"/>
                        </a:rPr>
                        <a:t>okulda diyabet programı kapsamında öğrenci, öğretmen ve diğer çalışanlara yönelik düzenlenen etkinlikler kanıta dayalı olarak puanlanacaktır. </a:t>
                      </a: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576064">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6.4</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tr-TR" sz="16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tr-TR" sz="1600" kern="1200" dirty="0" smtClean="0">
                          <a:solidFill>
                            <a:schemeClr val="tx1"/>
                          </a:solidFill>
                          <a:effectLst/>
                          <a:latin typeface="Arial" panose="020B0604020202020204" pitchFamily="34" charset="0"/>
                          <a:ea typeface="+mn-ea"/>
                          <a:cs typeface="Arial" panose="020B0604020202020204" pitchFamily="34" charset="0"/>
                        </a:rPr>
                        <a:t>Sağlıkla ilgili fiziksel uygunluk karnesi çalışmaları var ise puan verilecektir.</a:t>
                      </a: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829225">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6.5</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tr-TR" sz="16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tr-TR" sz="1600" kern="1200" dirty="0" smtClean="0">
                          <a:solidFill>
                            <a:schemeClr val="tx1"/>
                          </a:solidFill>
                          <a:effectLst/>
                          <a:latin typeface="Arial" panose="020B0604020202020204" pitchFamily="34" charset="0"/>
                          <a:ea typeface="+mn-ea"/>
                          <a:cs typeface="Arial" panose="020B0604020202020204" pitchFamily="34" charset="0"/>
                        </a:rPr>
                        <a:t>Okul kantininde satışı yapılan ürünlerin 10/03/2016 tarihli ve 2852893 sayılı Genelgeye uygunluğu incelenip araştırılarak puan verilecektir.</a:t>
                      </a:r>
                      <a:endParaRPr kumimoji="0" lang="tr-TR"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Tree>
    <p:extLst>
      <p:ext uri="{BB962C8B-B14F-4D97-AF65-F5344CB8AC3E}">
        <p14:creationId xmlns:p14="http://schemas.microsoft.com/office/powerpoint/2010/main" val="3048939053"/>
      </p:ext>
    </p:extLst>
  </p:cSld>
  <p:clrMapOvr>
    <a:masterClrMapping/>
  </p:clrMapOvr>
  <p:transition spd="slow"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6" name="Altbilgi Yer Tutucusu 5"/>
          <p:cNvSpPr>
            <a:spLocks noGrp="1"/>
          </p:cNvSpPr>
          <p:nvPr>
            <p:ph type="ftr" sz="quarter" idx="11"/>
          </p:nvPr>
        </p:nvSpPr>
        <p:spPr/>
        <p:txBody>
          <a:bodyPr/>
          <a:lstStyle/>
          <a:p>
            <a:pPr>
              <a:defRPr/>
            </a:pPr>
            <a:r>
              <a:rPr lang="tr-TR"/>
              <a:t>SİVAS MİLLİ EĞİTİM MÜDÜRLÜĞÜ</a:t>
            </a:r>
          </a:p>
        </p:txBody>
      </p:sp>
      <p:graphicFrame>
        <p:nvGraphicFramePr>
          <p:cNvPr id="38962" name="Group 50"/>
          <p:cNvGraphicFramePr>
            <a:graphicFrameLocks noGrp="1"/>
          </p:cNvGraphicFramePr>
          <p:nvPr>
            <p:extLst>
              <p:ext uri="{D42A27DB-BD31-4B8C-83A1-F6EECF244321}">
                <p14:modId xmlns:p14="http://schemas.microsoft.com/office/powerpoint/2010/main" val="3418480069"/>
              </p:ext>
            </p:extLst>
          </p:nvPr>
        </p:nvGraphicFramePr>
        <p:xfrm>
          <a:off x="0" y="908050"/>
          <a:ext cx="9144000" cy="6098860"/>
        </p:xfrm>
        <a:graphic>
          <a:graphicData uri="http://schemas.openxmlformats.org/drawingml/2006/table">
            <a:tbl>
              <a:tblPr/>
              <a:tblGrid>
                <a:gridCol w="1042988"/>
                <a:gridCol w="649287"/>
                <a:gridCol w="7451725"/>
              </a:tblGrid>
              <a:tr h="430213">
                <a:tc rowSpan="8">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Yönetim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64928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cs typeface="Arial" charset="0"/>
                        </a:rPr>
                        <a:t>7.1</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ea typeface="Calibri" pitchFamily="34" charset="0"/>
                          <a:cs typeface="Times New Roman" pitchFamily="18" charset="0"/>
                        </a:rPr>
                        <a:t>Son 3 eğitim-öğretim yılında </a:t>
                      </a:r>
                      <a:r>
                        <a:rPr kumimoji="0" lang="tr-TR" sz="1400" b="0" i="0" u="none" strike="noStrike" cap="none" normalizeH="0" baseline="0" dirty="0" smtClean="0">
                          <a:ln>
                            <a:noFill/>
                          </a:ln>
                          <a:solidFill>
                            <a:srgbClr val="000000"/>
                          </a:solidFill>
                          <a:effectLst/>
                          <a:latin typeface="Arial" charset="0"/>
                          <a:ea typeface="Calibri" pitchFamily="34" charset="0"/>
                          <a:cs typeface="Times New Roman" pitchFamily="18" charset="0"/>
                        </a:rPr>
                        <a:t>varsa ödül alan personel sayısının toplam personel sayısına oranı kanıta dayalı hesaplanarak puanlanacaktır.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97313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cs typeface="Arial" charset="0"/>
                        </a:rPr>
                        <a:t>7.2</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ea typeface="Calibri" pitchFamily="34" charset="0"/>
                          <a:cs typeface="Times New Roman" pitchFamily="18" charset="0"/>
                        </a:rPr>
                        <a:t>Bir önceki ve içinde bulunulan eğitim-öğretim yılında </a:t>
                      </a:r>
                      <a:r>
                        <a:rPr kumimoji="0" lang="tr-TR" sz="1400" b="0" i="0" u="none" strike="noStrike" cap="none" normalizeH="0" baseline="0" dirty="0" smtClean="0">
                          <a:ln>
                            <a:noFill/>
                          </a:ln>
                          <a:solidFill>
                            <a:srgbClr val="000000"/>
                          </a:solidFill>
                          <a:effectLst/>
                          <a:latin typeface="Arial" charset="0"/>
                          <a:ea typeface="Calibri" pitchFamily="34" charset="0"/>
                          <a:cs typeface="Times New Roman" pitchFamily="18" charset="0"/>
                        </a:rPr>
                        <a:t>personel için moral-motivasyon ve uyumu artırıcı sosyal, kültürel, sanatsal ve sportif etkinlikler kanıta dayalı olarak puanlanacaktır.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650875">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cs typeface="Arial" charset="0"/>
                        </a:rPr>
                        <a:t>7.3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ea typeface="Calibri" pitchFamily="34" charset="0"/>
                          <a:cs typeface="Times New Roman" pitchFamily="18" charset="0"/>
                        </a:rPr>
                        <a:t>Okul stratejik planının hazırlanma ve uygulanma durumu incelenerek kanıta dayalı olarak puanlanacaktır.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64928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cs typeface="Arial" charset="0"/>
                        </a:rPr>
                        <a:t>7.4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ea typeface="Calibri" pitchFamily="34" charset="0"/>
                          <a:cs typeface="Times New Roman" pitchFamily="18" charset="0"/>
                        </a:rPr>
                        <a:t>Okul yıllık stratejik eylem planının hazırlanma ve uygulanma durumu incelenerek kanıta dayalı olarak puanlanacaktır.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650875">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cs typeface="Arial" charset="0"/>
                        </a:rPr>
                        <a:t>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ea typeface="Calibri" pitchFamily="34" charset="0"/>
                          <a:cs typeface="Times New Roman" pitchFamily="18" charset="0"/>
                        </a:rPr>
                        <a:t>Öz değerlendirme raporları/Eylem Planları: Bir önceki eğitim öğretim yılının sonunda hazırlanan raporların ve eylem planlarının olup olmadığına bakılır.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97313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cs typeface="Arial" charset="0"/>
                        </a:rPr>
                        <a:t>7.6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ea typeface="Calibri" pitchFamily="34" charset="0"/>
                          <a:cs typeface="Times New Roman" pitchFamily="18" charset="0"/>
                        </a:rPr>
                        <a:t>Son 3 eğitim-öğretim yılında </a:t>
                      </a:r>
                      <a:r>
                        <a:rPr kumimoji="0" lang="tr-TR" sz="1400" b="0" i="0" u="none" strike="noStrike" cap="none" normalizeH="0" baseline="0" dirty="0" smtClean="0">
                          <a:ln>
                            <a:noFill/>
                          </a:ln>
                          <a:solidFill>
                            <a:srgbClr val="000000"/>
                          </a:solidFill>
                          <a:effectLst/>
                          <a:latin typeface="Arial" charset="0"/>
                          <a:ea typeface="Calibri" pitchFamily="34" charset="0"/>
                          <a:cs typeface="Times New Roman" pitchFamily="18" charset="0"/>
                        </a:rPr>
                        <a:t>Bakanlıkça duyurusu yapılan öğretim materyali geliştirme, modül yazımı ve değerlendirme çalışmaları için öğretmen görevlendirilmiş ise puan verilecektir.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97313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cs typeface="Arial" charset="0"/>
                        </a:rPr>
                        <a:t>7.7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ea typeface="Calibri" pitchFamily="34" charset="0"/>
                          <a:cs typeface="Times New Roman" pitchFamily="18" charset="0"/>
                        </a:rPr>
                        <a:t>Mesleki eğitim merkezinde bir önceki eğitim-öğretim yılında </a:t>
                      </a:r>
                      <a:r>
                        <a:rPr kumimoji="0" lang="tr-TR" sz="1400" b="0" i="0" u="none" strike="noStrike" cap="none" normalizeH="0" baseline="0" dirty="0" smtClean="0">
                          <a:ln>
                            <a:noFill/>
                          </a:ln>
                          <a:solidFill>
                            <a:srgbClr val="000000"/>
                          </a:solidFill>
                          <a:effectLst/>
                          <a:latin typeface="Arial" charset="0"/>
                          <a:ea typeface="Calibri" pitchFamily="34" charset="0"/>
                          <a:cs typeface="Times New Roman" pitchFamily="18" charset="0"/>
                        </a:rPr>
                        <a:t>3308 sayılı Kanunun 35 inci maddesi kapsamında yapılan denklik sayısı dikkate alınarak puanlanacaktır.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Tree>
  </p:cSld>
  <p:clrMapOvr>
    <a:masterClrMapping/>
  </p:clrMapOvr>
  <p:transition spd="slow"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4" name="Altbilgi Yer Tutucusu 3"/>
          <p:cNvSpPr>
            <a:spLocks noGrp="1"/>
          </p:cNvSpPr>
          <p:nvPr>
            <p:ph type="ftr" sz="quarter" idx="11"/>
          </p:nvPr>
        </p:nvSpPr>
        <p:spPr/>
        <p:txBody>
          <a:bodyPr/>
          <a:lstStyle/>
          <a:p>
            <a:pPr>
              <a:defRPr/>
            </a:pPr>
            <a:r>
              <a:rPr lang="tr-TR"/>
              <a:t>SİVAS MİLLİ EĞİTİM MÜDÜRLÜĞÜ</a:t>
            </a:r>
          </a:p>
        </p:txBody>
      </p:sp>
      <p:graphicFrame>
        <p:nvGraphicFramePr>
          <p:cNvPr id="39977" name="Group 41"/>
          <p:cNvGraphicFramePr>
            <a:graphicFrameLocks noGrp="1"/>
          </p:cNvGraphicFramePr>
          <p:nvPr>
            <p:extLst>
              <p:ext uri="{D42A27DB-BD31-4B8C-83A1-F6EECF244321}">
                <p14:modId xmlns:p14="http://schemas.microsoft.com/office/powerpoint/2010/main" val="1706940099"/>
              </p:ext>
            </p:extLst>
          </p:nvPr>
        </p:nvGraphicFramePr>
        <p:xfrm>
          <a:off x="0" y="908050"/>
          <a:ext cx="9144000" cy="5944871"/>
        </p:xfrm>
        <a:graphic>
          <a:graphicData uri="http://schemas.openxmlformats.org/drawingml/2006/table">
            <a:tbl>
              <a:tblPr/>
              <a:tblGrid>
                <a:gridCol w="1116013"/>
                <a:gridCol w="792162"/>
                <a:gridCol w="7235825"/>
              </a:tblGrid>
              <a:tr h="395288">
                <a:tc rowSpan="6">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Yönetim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89376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292934"/>
                          </a:solidFill>
                          <a:effectLst/>
                          <a:latin typeface="Arial" charset="0"/>
                          <a:cs typeface="Arial" charset="0"/>
                        </a:rPr>
                        <a:t>7.8</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292934"/>
                          </a:solidFill>
                          <a:effectLst/>
                          <a:latin typeface="Arial" charset="0"/>
                          <a:cs typeface="Arial" charset="0"/>
                        </a:rPr>
                        <a:t>Mesleki eğitim merkezinde </a:t>
                      </a:r>
                      <a:r>
                        <a:rPr kumimoji="0" lang="tr-TR" sz="1400" b="0" i="0" u="sng" strike="noStrike" cap="none" normalizeH="0" baseline="0" dirty="0" smtClean="0">
                          <a:ln>
                            <a:noFill/>
                          </a:ln>
                          <a:solidFill>
                            <a:srgbClr val="292934"/>
                          </a:solidFill>
                          <a:effectLst/>
                          <a:latin typeface="Arial" charset="0"/>
                          <a:cs typeface="Arial" charset="0"/>
                        </a:rPr>
                        <a:t>bir önceki eğitim-öğretim yılında </a:t>
                      </a:r>
                      <a:r>
                        <a:rPr kumimoji="0" lang="tr-TR" sz="1400" b="0" i="0" u="none" strike="noStrike" cap="none" normalizeH="0" baseline="0" dirty="0" smtClean="0">
                          <a:ln>
                            <a:noFill/>
                          </a:ln>
                          <a:solidFill>
                            <a:srgbClr val="292934"/>
                          </a:solidFill>
                          <a:effectLst/>
                          <a:latin typeface="Arial" charset="0"/>
                          <a:cs typeface="Arial" charset="0"/>
                        </a:rPr>
                        <a:t>düzenlenen kalfalık, ustalık, işyeri açma ve usta öğreticilik belge sayısı toplamı dikkate alınarak puanlanacaktır.</a:t>
                      </a:r>
                      <a:endParaRPr kumimoji="0" lang="tr-TR" sz="1400" b="0" i="0" u="none" strike="noStrike" cap="none" normalizeH="0" baseline="0" dirty="0" smtClean="0">
                        <a:ln>
                          <a:noFill/>
                        </a:ln>
                        <a:solidFill>
                          <a:srgbClr val="292934"/>
                        </a:solidFill>
                        <a:effectLst/>
                        <a:latin typeface="Arial"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r>
              <a:tr h="89376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rgbClr val="292934"/>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rgbClr val="292934"/>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292934"/>
                          </a:solidFill>
                          <a:effectLst/>
                          <a:latin typeface="Arial" charset="0"/>
                          <a:cs typeface="Arial" charset="0"/>
                        </a:rPr>
                        <a:t>7.9</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400" b="0" i="0" u="none" strike="noStrike" cap="none" normalizeH="0" baseline="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cs typeface="Arial" charset="0"/>
                        </a:rPr>
                        <a:t>Bakanlığımızca hazırlanan mesleki ve teknik eğitimle ilgili kamu spotlarının okul web sayfasında yayın durumuna göre puanlanacaktır.</a:t>
                      </a:r>
                      <a:endParaRPr kumimoji="0" lang="tr-TR" sz="1400" b="0" i="0" u="none" strike="noStrike" cap="none" normalizeH="0" baseline="0" smtClean="0">
                        <a:ln>
                          <a:noFill/>
                        </a:ln>
                        <a:solidFill>
                          <a:srgbClr val="292934"/>
                        </a:solidFill>
                        <a:effectLst/>
                        <a:latin typeface="Arial"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tr>
              <a:tr h="8953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rgbClr val="292934"/>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292934"/>
                          </a:solidFill>
                          <a:effectLst/>
                          <a:latin typeface="Arial" charset="0"/>
                          <a:cs typeface="Arial" charset="0"/>
                        </a:rPr>
                        <a:t>7.10</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400" b="0" i="0" u="none" strike="noStrike" cap="none" normalizeH="0" baseline="0" smtClean="0">
                        <a:ln>
                          <a:noFill/>
                        </a:ln>
                        <a:solidFill>
                          <a:srgbClr val="292934"/>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292934"/>
                          </a:solidFill>
                          <a:effectLst/>
                          <a:latin typeface="Arial" charset="0"/>
                          <a:cs typeface="Arial" charset="0"/>
                        </a:rPr>
                        <a:t>E-mezun web portalına (</a:t>
                      </a:r>
                      <a:r>
                        <a:rPr kumimoji="0" lang="tr-TR" sz="1400" b="0" i="0" u="none" strike="noStrike" cap="none" normalizeH="0" baseline="0" smtClean="0">
                          <a:ln>
                            <a:noFill/>
                          </a:ln>
                          <a:solidFill>
                            <a:srgbClr val="0000FF"/>
                          </a:solidFill>
                          <a:effectLst/>
                          <a:latin typeface="Arial" charset="0"/>
                          <a:cs typeface="Arial" charset="0"/>
                          <a:hlinkClick r:id="rId2"/>
                        </a:rPr>
                        <a:t>https://emezun.meb.gov.tr</a:t>
                      </a:r>
                      <a:r>
                        <a:rPr kumimoji="0" lang="tr-TR" sz="1400" b="0" i="0" u="none" strike="noStrike" cap="none" normalizeH="0" baseline="0" smtClean="0">
                          <a:ln>
                            <a:noFill/>
                          </a:ln>
                          <a:solidFill>
                            <a:srgbClr val="292934"/>
                          </a:solidFill>
                          <a:effectLst/>
                          <a:latin typeface="Arial" charset="0"/>
                          <a:cs typeface="Arial" charset="0"/>
                        </a:rPr>
                        <a:t>) okul web sayfasında bağlantı sağlanma durumuna göre puanlanacaktır.</a:t>
                      </a:r>
                      <a:endParaRPr kumimoji="0" lang="tr-TR" sz="1400" b="0" i="0" u="none" strike="noStrike" cap="none" normalizeH="0" baseline="0" smtClean="0">
                        <a:ln>
                          <a:noFill/>
                        </a:ln>
                        <a:solidFill>
                          <a:srgbClr val="292934"/>
                        </a:solidFill>
                        <a:effectLst/>
                        <a:latin typeface="Arial"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r>
              <a:tr h="1489075">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rgbClr val="292934"/>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rgbClr val="292934"/>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292934"/>
                          </a:solidFill>
                          <a:effectLst/>
                          <a:latin typeface="Arial" charset="0"/>
                          <a:cs typeface="Arial" charset="0"/>
                        </a:rPr>
                        <a:t>7.11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400" b="0" i="0" u="none" strike="noStrike" cap="none" normalizeH="0" baseline="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cs typeface="Arial" charset="0"/>
                        </a:rPr>
                        <a:t>E-mezun web portalına kayıtlı olan mezun oranı dikkate alınarak puanlanacaktır. Oran hesaplanırken Bakanlık tarafından bilahare illere gönderilecek veya Mesleki ve Teknik Eğitim Genel Müdürlüğü web sayfasında önemli dokümanlar bölümünde duyurulacak veriler dikkate alınacaktır.</a:t>
                      </a:r>
                      <a:endParaRPr kumimoji="0" lang="tr-TR" sz="1400" b="0" i="0" u="none" strike="noStrike" cap="none" normalizeH="0" baseline="0" smtClean="0">
                        <a:ln>
                          <a:noFill/>
                        </a:ln>
                        <a:solidFill>
                          <a:srgbClr val="292934"/>
                        </a:solidFill>
                        <a:effectLst/>
                        <a:latin typeface="Arial"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tr>
              <a:tr h="119380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rgbClr val="292934"/>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292934"/>
                          </a:solidFill>
                          <a:effectLst/>
                          <a:latin typeface="Arial" charset="0"/>
                          <a:cs typeface="Arial" charset="0"/>
                        </a:rPr>
                        <a:t>7.12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400" b="0" i="0" u="none" strike="noStrike" cap="none" normalizeH="0" baseline="0" dirty="0" smtClean="0">
                        <a:ln>
                          <a:noFill/>
                        </a:ln>
                        <a:solidFill>
                          <a:srgbClr val="292934"/>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292934"/>
                          </a:solidFill>
                          <a:effectLst/>
                          <a:latin typeface="Arial" charset="0"/>
                          <a:cs typeface="Arial" charset="0"/>
                        </a:rPr>
                        <a:t>İçinde bulunulan eğitim-öğretim yılında </a:t>
                      </a:r>
                      <a:r>
                        <a:rPr kumimoji="0" lang="tr-TR" sz="1400" b="0" i="0" u="none" strike="noStrike" cap="none" normalizeH="0" baseline="0" dirty="0" smtClean="0">
                          <a:ln>
                            <a:noFill/>
                          </a:ln>
                          <a:solidFill>
                            <a:srgbClr val="292934"/>
                          </a:solidFill>
                          <a:effectLst/>
                          <a:latin typeface="Arial" charset="0"/>
                          <a:cs typeface="Arial" charset="0"/>
                        </a:rPr>
                        <a:t>okulda bulunan tüm alanlardaki (10,11 ve 12. Sınıflardaki) mevcut öğrenci sayısının okulun toplam alan kontenjanına oranı kanıta dayalı hesaplanarak puanlanacaktır. </a:t>
                      </a:r>
                      <a:endParaRPr kumimoji="0" lang="tr-TR" sz="1400" b="0" i="0" u="none" strike="noStrike" cap="none" normalizeH="0" baseline="0" dirty="0" smtClean="0">
                        <a:ln>
                          <a:noFill/>
                        </a:ln>
                        <a:solidFill>
                          <a:srgbClr val="292934"/>
                        </a:solidFill>
                        <a:effectLst/>
                        <a:latin typeface="Arial"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r>
            </a:tbl>
          </a:graphicData>
        </a:graphic>
      </p:graphicFrame>
    </p:spTree>
  </p:cSld>
  <p:clrMapOvr>
    <a:masterClrMapping/>
  </p:clrMapOvr>
  <p:transition spd="slow"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5" name="Altbilgi Yer Tutucusu 4"/>
          <p:cNvSpPr>
            <a:spLocks noGrp="1"/>
          </p:cNvSpPr>
          <p:nvPr>
            <p:ph type="ftr" sz="quarter" idx="11"/>
          </p:nvPr>
        </p:nvSpPr>
        <p:spPr/>
        <p:txBody>
          <a:bodyPr/>
          <a:lstStyle/>
          <a:p>
            <a:pPr>
              <a:defRPr/>
            </a:pPr>
            <a:r>
              <a:rPr lang="tr-TR"/>
              <a:t>SİVAS MİLLİ EĞİTİM MÜDÜRLÜĞÜ</a:t>
            </a:r>
          </a:p>
        </p:txBody>
      </p:sp>
      <p:graphicFrame>
        <p:nvGraphicFramePr>
          <p:cNvPr id="40995" name="Group 35"/>
          <p:cNvGraphicFramePr>
            <a:graphicFrameLocks noGrp="1"/>
          </p:cNvGraphicFramePr>
          <p:nvPr>
            <p:extLst>
              <p:ext uri="{D42A27DB-BD31-4B8C-83A1-F6EECF244321}">
                <p14:modId xmlns:p14="http://schemas.microsoft.com/office/powerpoint/2010/main" val="1508708899"/>
              </p:ext>
            </p:extLst>
          </p:nvPr>
        </p:nvGraphicFramePr>
        <p:xfrm>
          <a:off x="0" y="908050"/>
          <a:ext cx="9144000" cy="6154421"/>
        </p:xfrm>
        <a:graphic>
          <a:graphicData uri="http://schemas.openxmlformats.org/drawingml/2006/table">
            <a:tbl>
              <a:tblPr/>
              <a:tblGrid>
                <a:gridCol w="1042988"/>
                <a:gridCol w="1008062"/>
                <a:gridCol w="7092950"/>
              </a:tblGrid>
              <a:tr h="374650">
                <a:tc rowSpan="6">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Yönetim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497013">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cs typeface="Arial" charset="0"/>
                        </a:rPr>
                        <a:t>7.13</a:t>
                      </a:r>
                      <a:endParaRPr kumimoji="0" lang="tr-TR" sz="14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400" b="0" i="0" u="none" strike="noStrike" cap="none" normalizeH="0" baseline="0" dirty="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400" b="0" i="0" u="none" strike="noStrike" cap="none" normalizeH="0" baseline="0" dirty="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ea typeface="Calibri" pitchFamily="34" charset="0"/>
                          <a:cs typeface="Times New Roman" pitchFamily="18" charset="0"/>
                        </a:rPr>
                        <a:t>Bir önceki ve içinde bulunulan eğitim-öğretim yılında, </a:t>
                      </a:r>
                      <a:r>
                        <a:rPr kumimoji="0" lang="tr-TR" sz="1400" b="0" i="0" u="none" strike="noStrike" cap="none" normalizeH="0" baseline="0" dirty="0" smtClean="0">
                          <a:ln>
                            <a:noFill/>
                          </a:ln>
                          <a:solidFill>
                            <a:srgbClr val="000000"/>
                          </a:solidFill>
                          <a:effectLst/>
                          <a:latin typeface="Arial" charset="0"/>
                          <a:ea typeface="Calibri" pitchFamily="34" charset="0"/>
                          <a:cs typeface="Times New Roman" pitchFamily="18" charset="0"/>
                        </a:rPr>
                        <a:t>okul aile birliği gelirlerinin öğrencilerin sosyal, bilimsel, kültürel ve sportif etkinlikleri için kullanılma oranı kanıta dayalı hesaplanarak puanlanacaktır.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r>
              <a:tr h="733425">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cs typeface="Arial" charset="0"/>
                        </a:rPr>
                        <a:t>7.14</a:t>
                      </a:r>
                      <a:endParaRPr kumimoji="0" lang="tr-TR" sz="14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ea typeface="Calibri" pitchFamily="34" charset="0"/>
                          <a:cs typeface="Times New Roman" pitchFamily="18" charset="0"/>
                        </a:rPr>
                        <a:t>Okul web sayfasının güncel olma durumu incelenerek puanlanacaktır.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r>
              <a:tr h="1114425">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cs typeface="Arial" charset="0"/>
                        </a:rPr>
                        <a:t>7.15</a:t>
                      </a:r>
                      <a:endParaRPr kumimoji="0" lang="tr-TR" sz="14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ea typeface="Calibri" pitchFamily="34" charset="0"/>
                          <a:cs typeface="Times New Roman" pitchFamily="18" charset="0"/>
                        </a:rPr>
                        <a:t>Bir önceki ve içinde bulunulan eğitim-öğretim yılında</a:t>
                      </a:r>
                      <a:r>
                        <a:rPr kumimoji="0" lang="tr-TR" sz="1400" b="0" i="0" u="none" strike="noStrike" cap="none" normalizeH="0" baseline="0" dirty="0" smtClean="0">
                          <a:ln>
                            <a:noFill/>
                          </a:ln>
                          <a:solidFill>
                            <a:srgbClr val="000000"/>
                          </a:solidFill>
                          <a:effectLst/>
                          <a:latin typeface="Arial" charset="0"/>
                          <a:ea typeface="Calibri" pitchFamily="34" charset="0"/>
                          <a:cs typeface="Times New Roman" pitchFamily="18" charset="0"/>
                        </a:rPr>
                        <a:t>, düzenli olarak veli toplantısı yapılma durumu kanıta dayalı olarak puanlanacaktır.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r>
              <a:tr h="1116013">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cs typeface="Arial" charset="0"/>
                        </a:rPr>
                        <a:t>7.16</a:t>
                      </a:r>
                      <a:endParaRPr kumimoji="0" lang="tr-TR" sz="14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ea typeface="Calibri" pitchFamily="34" charset="0"/>
                          <a:cs typeface="Times New Roman" pitchFamily="18" charset="0"/>
                        </a:rPr>
                        <a:t>Bir önceki eğitim öğretim yılında </a:t>
                      </a:r>
                      <a:r>
                        <a:rPr kumimoji="0" lang="tr-TR" sz="1400" b="0" i="0" u="none" strike="noStrike" cap="none" normalizeH="0" baseline="0" dirty="0" smtClean="0">
                          <a:ln>
                            <a:noFill/>
                          </a:ln>
                          <a:solidFill>
                            <a:srgbClr val="000000"/>
                          </a:solidFill>
                          <a:effectLst/>
                          <a:latin typeface="Arial" charset="0"/>
                          <a:ea typeface="Calibri" pitchFamily="34" charset="0"/>
                          <a:cs typeface="Times New Roman" pitchFamily="18" charset="0"/>
                        </a:rPr>
                        <a:t>veli toplantılarına katılan veli sayının toplam veli sayısına oranı kanıta dayalı olarak hesaplanarak puanlanacaktır.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r>
              <a:tr h="1114425">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ea typeface="Calibri" pitchFamily="34" charset="0"/>
                          <a:cs typeface="Times New Roman" pitchFamily="18" charset="0"/>
                        </a:rPr>
                        <a:t>7.17</a:t>
                      </a:r>
                    </a:p>
                  </a:txBody>
                  <a:tcPr marL="68580" marR="68580"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charset="0"/>
                          <a:cs typeface="Arial" charset="0"/>
                        </a:rPr>
                        <a:t>Bir önceki eğitim öğretim yılında </a:t>
                      </a:r>
                      <a:r>
                        <a:rPr kumimoji="0" lang="tr-TR" sz="1400" b="0" i="0" u="none" strike="noStrike" cap="none" normalizeH="0" baseline="0" dirty="0" smtClean="0">
                          <a:ln>
                            <a:noFill/>
                          </a:ln>
                          <a:solidFill>
                            <a:srgbClr val="000000"/>
                          </a:solidFill>
                          <a:effectLst/>
                          <a:latin typeface="Arial" charset="0"/>
                          <a:cs typeface="Arial" charset="0"/>
                        </a:rPr>
                        <a:t>veli toplantılarına katılan veli sayının toplam veli sayısına oranı kanıta dayalı olarak hesaplanarak puanlanacaktır.</a:t>
                      </a:r>
                      <a:endParaRPr kumimoji="0" lang="tr-TR" sz="1400" b="0" i="0" u="none" strike="noStrike" cap="none" normalizeH="0" baseline="0" dirty="0" smtClean="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r>
            </a:tbl>
          </a:graphicData>
        </a:graphic>
      </p:graphicFrame>
    </p:spTree>
  </p:cSld>
  <p:clrMapOvr>
    <a:masterClrMapping/>
  </p:clrMapOvr>
  <p:transition spd="slow"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6" name="Altbilgi Yer Tutucusu 5"/>
          <p:cNvSpPr>
            <a:spLocks noGrp="1"/>
          </p:cNvSpPr>
          <p:nvPr>
            <p:ph type="ftr" sz="quarter" idx="11"/>
          </p:nvPr>
        </p:nvSpPr>
        <p:spPr/>
        <p:txBody>
          <a:bodyPr/>
          <a:lstStyle/>
          <a:p>
            <a:pPr>
              <a:defRPr/>
            </a:pPr>
            <a:r>
              <a:rPr lang="tr-TR"/>
              <a:t>SİVAS MİLLİ EĞİTİM MÜDÜRLÜĞÜ</a:t>
            </a:r>
          </a:p>
        </p:txBody>
      </p:sp>
      <p:graphicFrame>
        <p:nvGraphicFramePr>
          <p:cNvPr id="42011" name="Group 27"/>
          <p:cNvGraphicFramePr>
            <a:graphicFrameLocks noGrp="1"/>
          </p:cNvGraphicFramePr>
          <p:nvPr>
            <p:extLst>
              <p:ext uri="{D42A27DB-BD31-4B8C-83A1-F6EECF244321}">
                <p14:modId xmlns:p14="http://schemas.microsoft.com/office/powerpoint/2010/main" val="2589687195"/>
              </p:ext>
            </p:extLst>
          </p:nvPr>
        </p:nvGraphicFramePr>
        <p:xfrm>
          <a:off x="0" y="908050"/>
          <a:ext cx="9144000" cy="5949951"/>
        </p:xfrm>
        <a:graphic>
          <a:graphicData uri="http://schemas.openxmlformats.org/drawingml/2006/table">
            <a:tbl>
              <a:tblPr/>
              <a:tblGrid>
                <a:gridCol w="1116013"/>
                <a:gridCol w="863600"/>
                <a:gridCol w="7164387"/>
              </a:tblGrid>
              <a:tr h="588963">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charset="0"/>
                          <a:cs typeface="Arial" charset="0"/>
                        </a:rPr>
                        <a:t>Yönetim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4160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7-18</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İçinde bulunulan eğitim-öğretim yılı</a:t>
                      </a:r>
                      <a:r>
                        <a:rPr kumimoji="0" lang="tr-TR" sz="1600" b="0" i="0" u="none" strike="noStrike" cap="none" normalizeH="0" baseline="0" dirty="0" smtClean="0">
                          <a:ln>
                            <a:noFill/>
                          </a:ln>
                          <a:solidFill>
                            <a:srgbClr val="000000"/>
                          </a:solidFill>
                          <a:effectLst/>
                          <a:latin typeface="Arial" charset="0"/>
                          <a:cs typeface="Arial" charset="0"/>
                        </a:rPr>
                        <a:t>nda öğretmenlerin bireysel olarak velilerle görüşme gün ve saatlerinin planlanıp velilere yazı, e-posta, okul web sayfası </a:t>
                      </a:r>
                      <a:r>
                        <a:rPr kumimoji="0" lang="tr-TR" sz="1600" b="0" i="0" u="none" strike="noStrike" cap="none" normalizeH="0" baseline="0" dirty="0" err="1" smtClean="0">
                          <a:ln>
                            <a:noFill/>
                          </a:ln>
                          <a:solidFill>
                            <a:srgbClr val="000000"/>
                          </a:solidFill>
                          <a:effectLst/>
                          <a:latin typeface="Arial" charset="0"/>
                          <a:cs typeface="Arial" charset="0"/>
                        </a:rPr>
                        <a:t>vb</a:t>
                      </a:r>
                      <a:r>
                        <a:rPr kumimoji="0" lang="tr-TR" sz="1600" b="0" i="0" u="none" strike="noStrike" cap="none" normalizeH="0" baseline="0" dirty="0" smtClean="0">
                          <a:ln>
                            <a:noFill/>
                          </a:ln>
                          <a:solidFill>
                            <a:srgbClr val="000000"/>
                          </a:solidFill>
                          <a:effectLst/>
                          <a:latin typeface="Arial" charset="0"/>
                          <a:cs typeface="Arial" charset="0"/>
                        </a:rPr>
                        <a:t> yollarla duyurulma durumu incelenerek kanıta dayalı olarak puanlanacaktır.</a:t>
                      </a:r>
                      <a:endParaRPr kumimoji="0" lang="tr-TR" sz="1600" b="0" i="0" u="none" strike="noStrike" cap="none" normalizeH="0" baseline="0" dirty="0" smtClean="0">
                        <a:ln>
                          <a:noFill/>
                        </a:ln>
                        <a:solidFill>
                          <a:srgbClr val="000000"/>
                        </a:solidFill>
                        <a:effectLst/>
                        <a:latin typeface="Arial"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604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7-19</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Mesleki ve Teknik Eğitim Genel Müdürlüğü web sitesinde (</a:t>
                      </a:r>
                      <a:r>
                        <a:rPr kumimoji="0" lang="tr-TR" sz="1600" b="0" i="0" u="none" strike="noStrike" cap="none" normalizeH="0" baseline="0" smtClean="0">
                          <a:ln>
                            <a:noFill/>
                          </a:ln>
                          <a:solidFill>
                            <a:srgbClr val="000000"/>
                          </a:solidFill>
                          <a:effectLst/>
                          <a:latin typeface="Arial" charset="0"/>
                          <a:cs typeface="Arial" charset="0"/>
                          <a:hlinkClick r:id="rId2"/>
                        </a:rPr>
                        <a:t>http://mtegm.meb.gov.tr</a:t>
                      </a:r>
                      <a:r>
                        <a:rPr kumimoji="0" lang="tr-TR" sz="1600" b="0" i="0" u="none" strike="noStrike" cap="none" normalizeH="0" baseline="0" smtClean="0">
                          <a:ln>
                            <a:noFill/>
                          </a:ln>
                          <a:solidFill>
                            <a:srgbClr val="000000"/>
                          </a:solidFill>
                          <a:effectLst/>
                          <a:latin typeface="Arial" charset="0"/>
                          <a:cs typeface="Arial" charset="0"/>
                        </a:rPr>
                        <a:t>) bulunan okul uygulamalarında yer alan verilerin güncelliğine göre puanlanacaktır.</a:t>
                      </a:r>
                      <a:endParaRPr kumimoji="0" lang="tr-TR" sz="16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88448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7-20</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2016 mali yılında okula gönderilen ödeneklerin (personel ödenekleri hariç) tenkis edilmeksizin tamamının kullanılmış olması halinde veya Maliye Bakanlığı tarafından yılsonunda hesaplar kapanmadan önce Bakanlığımız ilgili birimine yazılı veya e-posta yolu ile bildirilerek tenkisi sağlanmış ise “Hayır” performans göstergesi karşılığı 5 puan, bu şekilde bildirilmeksizin Maliye Bakanlığınca/Bakanlığımızca resen tenkis yapılmak zorunda kalınmış ise (Bakanlıkça sehven gönderildiği için tenkis edilen ödenekler hariç) “Evet” performans göstergesi karşılığı -10 puan ile değerlendirilecektir.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spd="slow"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Metin kutusu 2"/>
          <p:cNvSpPr txBox="1">
            <a:spLocks noChangeArrowheads="1"/>
          </p:cNvSpPr>
          <p:nvPr/>
        </p:nvSpPr>
        <p:spPr bwMode="auto">
          <a:xfrm>
            <a:off x="225425" y="1773238"/>
            <a:ext cx="8810625" cy="461962"/>
          </a:xfrm>
          <a:prstGeom prst="rect">
            <a:avLst/>
          </a:prstGeom>
          <a:noFill/>
          <a:ln w="9525">
            <a:noFill/>
            <a:miter lim="800000"/>
            <a:headEnd/>
            <a:tailEnd/>
          </a:ln>
        </p:spPr>
        <p:txBody>
          <a:bodyPr>
            <a:spAutoFit/>
          </a:bodyPr>
          <a:lstStyle/>
          <a:p>
            <a:pPr algn="just"/>
            <a:endParaRPr lang="tr-TR" sz="2400">
              <a:latin typeface="Constantia" pitchFamily="18" charset="0"/>
            </a:endParaRPr>
          </a:p>
        </p:txBody>
      </p:sp>
      <p:sp>
        <p:nvSpPr>
          <p:cNvPr id="5" name="1 Başlık"/>
          <p:cNvSpPr txBox="1">
            <a:spLocks/>
          </p:cNvSpPr>
          <p:nvPr/>
        </p:nvSpPr>
        <p:spPr>
          <a:xfrm>
            <a:off x="822325" y="0"/>
            <a:ext cx="7521575" cy="914400"/>
          </a:xfrm>
          <a:prstGeom prst="rect">
            <a:avLst/>
          </a:prstGeom>
        </p:spPr>
        <p:txBody>
          <a:bodyPr anchor="ctr"/>
          <a:lst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4" name="Altbilgi Yer Tutucusu 3"/>
          <p:cNvSpPr>
            <a:spLocks noGrp="1"/>
          </p:cNvSpPr>
          <p:nvPr>
            <p:ph type="ftr" sz="quarter" idx="11"/>
          </p:nvPr>
        </p:nvSpPr>
        <p:spPr/>
        <p:txBody>
          <a:bodyPr/>
          <a:lstStyle/>
          <a:p>
            <a:pPr>
              <a:defRPr/>
            </a:pPr>
            <a:r>
              <a:rPr lang="tr-TR"/>
              <a:t>SİVAS MİLLİ EĞİTİM MÜDÜRLÜĞÜ</a:t>
            </a:r>
          </a:p>
        </p:txBody>
      </p:sp>
      <p:graphicFrame>
        <p:nvGraphicFramePr>
          <p:cNvPr id="43050" name="Group 42"/>
          <p:cNvGraphicFramePr>
            <a:graphicFrameLocks noGrp="1"/>
          </p:cNvGraphicFramePr>
          <p:nvPr/>
        </p:nvGraphicFramePr>
        <p:xfrm>
          <a:off x="0" y="808038"/>
          <a:ext cx="9144000" cy="6049646"/>
        </p:xfrm>
        <a:graphic>
          <a:graphicData uri="http://schemas.openxmlformats.org/drawingml/2006/table">
            <a:tbl>
              <a:tblPr/>
              <a:tblGrid>
                <a:gridCol w="1187450"/>
                <a:gridCol w="1298575"/>
                <a:gridCol w="6657975"/>
              </a:tblGrid>
              <a:tr h="47942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FFFFFF"/>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Arial" charset="0"/>
                          <a:cs typeface="Arial" charset="0"/>
                        </a:rPr>
                        <a:t>Yönetim </a:t>
                      </a: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r>
              <a:tr h="169386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7.21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2F2B2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2F2B20"/>
                          </a:solidFill>
                          <a:effectLst/>
                          <a:latin typeface="Arial" charset="0"/>
                          <a:cs typeface="Arial" charset="0"/>
                        </a:rPr>
                        <a:t>İçinde bulunulan eğitim-öğretim yılında okulda yapılan döner sermaye çalışmalarının yeterliği kanıta dayalı olarak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r>
              <a:tr h="169068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7.22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4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Okul tanıtımına yönelik CD, broşür, film vb materyallerin yeterliği kanıta dayalı olarak puanlanacaktır.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4F4"/>
                    </a:solidFill>
                  </a:tcPr>
                </a:tc>
              </a:tr>
              <a:tr h="2085975">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7.23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Arial" charset="0"/>
                          <a:cs typeface="Arial" charset="0"/>
                        </a:rPr>
                        <a:t>Bir önceki ve içinde bulunulan eğitim-öğretim yılı içerisinde ulusal ve yerel basında çıkan eğitim ve öğretimde iyi uygulama örnekleri sayısına göre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Metin kutusu 2"/>
          <p:cNvSpPr txBox="1">
            <a:spLocks noChangeArrowheads="1"/>
          </p:cNvSpPr>
          <p:nvPr/>
        </p:nvSpPr>
        <p:spPr bwMode="auto">
          <a:xfrm>
            <a:off x="242888" y="2420938"/>
            <a:ext cx="8785225" cy="4481512"/>
          </a:xfrm>
          <a:prstGeom prst="rect">
            <a:avLst/>
          </a:prstGeom>
          <a:noFill/>
          <a:ln w="9525">
            <a:noFill/>
            <a:miter lim="800000"/>
            <a:headEnd/>
            <a:tailEnd/>
          </a:ln>
        </p:spPr>
        <p:txBody>
          <a:bodyPr>
            <a:spAutoFit/>
          </a:bodyPr>
          <a:lstStyle/>
          <a:p>
            <a:pPr algn="just">
              <a:lnSpc>
                <a:spcPct val="150000"/>
              </a:lnSpc>
              <a:defRPr/>
            </a:pPr>
            <a:r>
              <a:rPr lang="tr-TR" b="1" i="1" dirty="0">
                <a:latin typeface="Constantia" pitchFamily="18" charset="0"/>
                <a:cs typeface="+mn-cs"/>
              </a:rPr>
              <a:t>	</a:t>
            </a:r>
            <a:r>
              <a:rPr lang="tr-TR" b="1" i="1" u="sng" dirty="0">
                <a:latin typeface="Constantia" pitchFamily="18" charset="0"/>
                <a:cs typeface="+mn-cs"/>
              </a:rPr>
              <a:t>Meslekî ve Teknik Eğitim Bölümü</a:t>
            </a:r>
            <a:endParaRPr lang="tr-TR" b="1" u="sng" dirty="0">
              <a:latin typeface="Constantia" pitchFamily="18" charset="0"/>
              <a:cs typeface="+mn-cs"/>
            </a:endParaRPr>
          </a:p>
          <a:p>
            <a:pPr algn="just">
              <a:lnSpc>
                <a:spcPct val="150000"/>
              </a:lnSpc>
              <a:defRPr/>
            </a:pPr>
            <a:r>
              <a:rPr lang="tr-TR" b="1" dirty="0">
                <a:latin typeface="Constantia" pitchFamily="18" charset="0"/>
                <a:cs typeface="+mn-cs"/>
              </a:rPr>
              <a:t>	Telefon: 	</a:t>
            </a:r>
            <a:r>
              <a:rPr lang="tr-TR" dirty="0">
                <a:effectLst>
                  <a:outerShdw blurRad="38100" dist="38100" dir="2700000" algn="tl">
                    <a:srgbClr val="000000">
                      <a:alpha val="43137"/>
                    </a:srgbClr>
                  </a:outerShdw>
                </a:effectLst>
                <a:latin typeface="Times New Roman" pitchFamily="18" charset="0"/>
                <a:cs typeface="Times New Roman" pitchFamily="18" charset="0"/>
              </a:rPr>
              <a:t>3462284800-208</a:t>
            </a:r>
          </a:p>
          <a:p>
            <a:pPr algn="just">
              <a:lnSpc>
                <a:spcPct val="150000"/>
              </a:lnSpc>
              <a:defRPr/>
            </a:pPr>
            <a:r>
              <a:rPr lang="tr-TR" b="1" dirty="0">
                <a:latin typeface="Constantia" pitchFamily="18" charset="0"/>
                <a:cs typeface="+mn-cs"/>
              </a:rPr>
              <a:t>	Faksı:		</a:t>
            </a:r>
            <a:r>
              <a:rPr lang="tr-TR" b="1" dirty="0">
                <a:latin typeface="Times New Roman" pitchFamily="18" charset="0"/>
                <a:cs typeface="Times New Roman" pitchFamily="18" charset="0"/>
              </a:rPr>
              <a:t> 3462270639</a:t>
            </a:r>
          </a:p>
          <a:p>
            <a:pPr algn="just">
              <a:lnSpc>
                <a:spcPct val="150000"/>
              </a:lnSpc>
              <a:defRPr/>
            </a:pPr>
            <a:r>
              <a:rPr lang="tr-TR" b="1" dirty="0">
                <a:latin typeface="Times New Roman" pitchFamily="18" charset="0"/>
                <a:cs typeface="Times New Roman" pitchFamily="18" charset="0"/>
              </a:rPr>
              <a:t>	E-mail: 		meslekiegitim58@meb.gov.tr</a:t>
            </a:r>
          </a:p>
          <a:p>
            <a:pPr algn="just">
              <a:lnSpc>
                <a:spcPct val="150000"/>
              </a:lnSpc>
              <a:defRPr/>
            </a:pPr>
            <a:r>
              <a:rPr lang="tr-TR" sz="2400" b="1" i="1" dirty="0">
                <a:solidFill>
                  <a:srgbClr val="C00000"/>
                </a:solidFill>
                <a:latin typeface="Constantia" pitchFamily="18" charset="0"/>
                <a:cs typeface="+mn-cs"/>
              </a:rPr>
              <a:t>	</a:t>
            </a:r>
          </a:p>
          <a:p>
            <a:pPr algn="just">
              <a:lnSpc>
                <a:spcPct val="150000"/>
              </a:lnSpc>
              <a:defRPr/>
            </a:pPr>
            <a:endParaRPr lang="tr-TR" sz="2400" b="1" i="1" dirty="0">
              <a:solidFill>
                <a:srgbClr val="C00000"/>
              </a:solidFill>
              <a:latin typeface="Constantia" pitchFamily="18" charset="0"/>
              <a:cs typeface="+mn-cs"/>
            </a:endParaRPr>
          </a:p>
          <a:p>
            <a:pPr algn="just">
              <a:lnSpc>
                <a:spcPct val="150000"/>
              </a:lnSpc>
              <a:defRPr/>
            </a:pPr>
            <a:endParaRPr lang="tr-TR" sz="2400" b="1" i="1" dirty="0">
              <a:solidFill>
                <a:srgbClr val="C00000"/>
              </a:solidFill>
              <a:latin typeface="Constantia" pitchFamily="18" charset="0"/>
              <a:cs typeface="+mn-cs"/>
            </a:endParaRPr>
          </a:p>
          <a:p>
            <a:pPr algn="just">
              <a:lnSpc>
                <a:spcPct val="150000"/>
              </a:lnSpc>
              <a:defRPr/>
            </a:pPr>
            <a:endParaRPr lang="tr-TR" sz="2400" b="1" i="1" dirty="0">
              <a:solidFill>
                <a:srgbClr val="C00000"/>
              </a:solidFill>
              <a:latin typeface="Constantia" pitchFamily="18" charset="0"/>
              <a:cs typeface="+mn-cs"/>
            </a:endParaRPr>
          </a:p>
          <a:p>
            <a:pPr algn="just">
              <a:lnSpc>
                <a:spcPct val="150000"/>
              </a:lnSpc>
              <a:defRPr/>
            </a:pPr>
            <a:endParaRPr lang="tr-TR" sz="2400" b="1" i="1" dirty="0">
              <a:solidFill>
                <a:srgbClr val="C00000"/>
              </a:solidFill>
              <a:latin typeface="Constantia" pitchFamily="18" charset="0"/>
              <a:cs typeface="+mn-cs"/>
            </a:endParaRPr>
          </a:p>
        </p:txBody>
      </p:sp>
      <p:sp>
        <p:nvSpPr>
          <p:cNvPr id="45058" name="Başlık 1"/>
          <p:cNvSpPr txBox="1">
            <a:spLocks/>
          </p:cNvSpPr>
          <p:nvPr/>
        </p:nvSpPr>
        <p:spPr bwMode="auto">
          <a:xfrm>
            <a:off x="285750" y="1628775"/>
            <a:ext cx="8858250" cy="719138"/>
          </a:xfrm>
          <a:prstGeom prst="rect">
            <a:avLst/>
          </a:prstGeom>
          <a:noFill/>
          <a:ln w="9525">
            <a:noFill/>
            <a:miter lim="800000"/>
            <a:headEnd/>
            <a:tailEnd/>
          </a:ln>
        </p:spPr>
        <p:txBody>
          <a:bodyPr lIns="0" rIns="0" bIns="0" anchor="b"/>
          <a:lstStyle/>
          <a:p>
            <a:r>
              <a:rPr lang="tr-TR" sz="2800" b="1" i="1">
                <a:latin typeface="Calibri" pitchFamily="34" charset="0"/>
              </a:rPr>
              <a:t>      İletişim Bilgilerimiz</a:t>
            </a:r>
            <a:r>
              <a:rPr lang="tr-TR" sz="2800" b="1" i="1">
                <a:solidFill>
                  <a:schemeClr val="bg1"/>
                </a:solidFill>
                <a:latin typeface="Calibri" pitchFamily="34" charset="0"/>
              </a:rPr>
              <a:t>:</a:t>
            </a:r>
            <a:endParaRPr lang="tr-TR" sz="2800">
              <a:solidFill>
                <a:schemeClr val="bg1"/>
              </a:solidFill>
              <a:latin typeface="Calibri" pitchFamily="34" charset="0"/>
            </a:endParaRPr>
          </a:p>
        </p:txBody>
      </p:sp>
      <p:sp>
        <p:nvSpPr>
          <p:cNvPr id="4"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5" name="Altbilgi Yer Tutucusu 4"/>
          <p:cNvSpPr>
            <a:spLocks noGrp="1"/>
          </p:cNvSpPr>
          <p:nvPr>
            <p:ph type="ftr" sz="quarter" idx="11"/>
          </p:nvPr>
        </p:nvSpPr>
        <p:spPr/>
        <p:txBody>
          <a:bodyPr/>
          <a:lstStyle/>
          <a:p>
            <a:pPr>
              <a:defRPr/>
            </a:pPr>
            <a:r>
              <a:rPr lang="tr-TR"/>
              <a:t>SİVAS MİLLİ EĞİTİM MÜDÜRLÜĞÜ</a:t>
            </a:r>
          </a:p>
        </p:txBody>
      </p:sp>
      <p:sp>
        <p:nvSpPr>
          <p:cNvPr id="45061" name="Metin kutusu 5"/>
          <p:cNvSpPr txBox="1">
            <a:spLocks noChangeArrowheads="1"/>
          </p:cNvSpPr>
          <p:nvPr/>
        </p:nvSpPr>
        <p:spPr bwMode="auto">
          <a:xfrm>
            <a:off x="-36513" y="6461125"/>
            <a:ext cx="9180513" cy="539750"/>
          </a:xfrm>
          <a:prstGeom prst="rect">
            <a:avLst/>
          </a:prstGeom>
          <a:solidFill>
            <a:srgbClr val="FF0000"/>
          </a:solidFill>
          <a:ln w="9525">
            <a:noFill/>
            <a:miter lim="800000"/>
            <a:headEnd/>
            <a:tailEnd/>
          </a:ln>
        </p:spPr>
        <p:txBody>
          <a:bodyPr anchor="ctr">
            <a:spAutoFit/>
          </a:bodyPr>
          <a:lstStyle/>
          <a:p>
            <a:pPr algn="ctr"/>
            <a:r>
              <a:rPr lang="tr-TR" sz="1400" b="1">
                <a:solidFill>
                  <a:schemeClr val="bg1"/>
                </a:solidFill>
              </a:rPr>
              <a:t>SİVAS İL MİLLİ EĞİTİM MÜDÜRLÜĞÜ</a:t>
            </a:r>
          </a:p>
        </p:txBody>
      </p:sp>
    </p:spTree>
  </p:cSld>
  <p:clrMapOvr>
    <a:masterClrMapping/>
  </p:clrMapOvr>
  <p:transition spd="slow"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İçerik Yer Tutucusu 2"/>
          <p:cNvSpPr>
            <a:spLocks noGrp="1"/>
          </p:cNvSpPr>
          <p:nvPr>
            <p:ph idx="4294967295"/>
          </p:nvPr>
        </p:nvSpPr>
        <p:spPr>
          <a:xfrm>
            <a:off x="1116013" y="1916113"/>
            <a:ext cx="7521575" cy="3579812"/>
          </a:xfrm>
        </p:spPr>
        <p:txBody>
          <a:bodyPr anchor="ctr"/>
          <a:lstStyle/>
          <a:p>
            <a:pPr marL="0" indent="0" algn="ctr" eaLnBrk="1" hangingPunct="1">
              <a:lnSpc>
                <a:spcPct val="115000"/>
              </a:lnSpc>
              <a:spcAft>
                <a:spcPts val="1000"/>
              </a:spcAft>
            </a:pPr>
            <a:r>
              <a:rPr lang="tr-TR" sz="1800" dirty="0" smtClean="0">
                <a:latin typeface="Times New Roman" pitchFamily="18" charset="0"/>
              </a:rPr>
              <a:t>MİLLÎ EĞİTİM BAKANLIĞI </a:t>
            </a:r>
            <a:endParaRPr lang="tr-TR" sz="1800" dirty="0" smtClean="0">
              <a:latin typeface="Times New Roman" pitchFamily="18" charset="0"/>
              <a:ea typeface="Calibri" pitchFamily="34" charset="0"/>
              <a:cs typeface="Times New Roman" pitchFamily="18" charset="0"/>
            </a:endParaRPr>
          </a:p>
          <a:p>
            <a:pPr marL="0" indent="0" algn="ctr" eaLnBrk="1" hangingPunct="1">
              <a:lnSpc>
                <a:spcPct val="115000"/>
              </a:lnSpc>
              <a:spcAft>
                <a:spcPts val="1000"/>
              </a:spcAft>
            </a:pPr>
            <a:r>
              <a:rPr lang="tr-TR" sz="1800" dirty="0" smtClean="0">
                <a:latin typeface="Times New Roman" pitchFamily="18" charset="0"/>
              </a:rPr>
              <a:t>MESLEKİ VE TEKNİK EĞİTİM GENEL MÜDÜRLÜĞÜNE BAĞLI</a:t>
            </a:r>
          </a:p>
          <a:p>
            <a:pPr marL="0" indent="0" algn="ctr" eaLnBrk="1" hangingPunct="1">
              <a:buClr>
                <a:srgbClr val="FE8637"/>
              </a:buClr>
            </a:pPr>
            <a:r>
              <a:rPr lang="tr-TR" sz="1800" dirty="0" smtClean="0">
                <a:latin typeface="Times New Roman" pitchFamily="18" charset="0"/>
              </a:rPr>
              <a:t>OKUL VE KURUMLARIN PERFORMANS DEĞERLENDİRME </a:t>
            </a:r>
          </a:p>
          <a:p>
            <a:pPr marL="0" indent="0" algn="ctr" eaLnBrk="1" hangingPunct="1">
              <a:buClr>
                <a:srgbClr val="FE8637"/>
              </a:buClr>
            </a:pPr>
            <a:r>
              <a:rPr lang="tr-TR" sz="1800" dirty="0" smtClean="0">
                <a:latin typeface="Times New Roman" pitchFamily="18" charset="0"/>
              </a:rPr>
              <a:t>ÇALIŞMALARI</a:t>
            </a:r>
            <a:endParaRPr lang="tr-TR" sz="1800" dirty="0" smtClean="0">
              <a:solidFill>
                <a:srgbClr val="575F6D"/>
              </a:solidFill>
              <a:latin typeface="Times New Roman" pitchFamily="18" charset="0"/>
            </a:endParaRPr>
          </a:p>
          <a:p>
            <a:pPr marL="0" indent="0" algn="ctr" eaLnBrk="1" hangingPunct="1">
              <a:lnSpc>
                <a:spcPct val="115000"/>
              </a:lnSpc>
              <a:spcAft>
                <a:spcPts val="1000"/>
              </a:spcAft>
            </a:pPr>
            <a:endParaRPr lang="tr-TR" sz="1800" dirty="0" smtClean="0">
              <a:latin typeface="Times New Roman" pitchFamily="18" charset="0"/>
            </a:endParaRPr>
          </a:p>
          <a:p>
            <a:pPr marL="0" indent="0" algn="ctr" eaLnBrk="1" hangingPunct="1">
              <a:lnSpc>
                <a:spcPct val="115000"/>
              </a:lnSpc>
              <a:spcAft>
                <a:spcPts val="1000"/>
              </a:spcAft>
            </a:pPr>
            <a:r>
              <a:rPr lang="tr-TR" sz="1800" dirty="0" smtClean="0">
                <a:latin typeface="Times New Roman" pitchFamily="18" charset="0"/>
              </a:rPr>
              <a:t>ARALIK-2017</a:t>
            </a:r>
          </a:p>
          <a:p>
            <a:pPr marL="0" indent="0" algn="ctr" eaLnBrk="1" hangingPunct="1">
              <a:lnSpc>
                <a:spcPct val="115000"/>
              </a:lnSpc>
              <a:spcAft>
                <a:spcPts val="1000"/>
              </a:spcAft>
            </a:pPr>
            <a:endParaRPr lang="tr-TR" sz="1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395288" y="981075"/>
            <a:ext cx="83216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5" name="Altbilgi Yer Tutucusu 4"/>
          <p:cNvSpPr>
            <a:spLocks noGrp="1"/>
          </p:cNvSpPr>
          <p:nvPr>
            <p:ph type="ftr" sz="quarter" idx="11"/>
          </p:nvPr>
        </p:nvSpPr>
        <p:spPr/>
        <p:txBody>
          <a:bodyPr/>
          <a:lstStyle/>
          <a:p>
            <a:pPr>
              <a:defRPr/>
            </a:pPr>
            <a:r>
              <a:rPr lang="tr-TR"/>
              <a:t>SİVAS MİLLİ EĞİTİM MÜDÜRLÜĞÜ</a:t>
            </a:r>
          </a:p>
        </p:txBody>
      </p:sp>
      <p:sp>
        <p:nvSpPr>
          <p:cNvPr id="22531" name="Başlık 1"/>
          <p:cNvSpPr>
            <a:spLocks/>
          </p:cNvSpPr>
          <p:nvPr/>
        </p:nvSpPr>
        <p:spPr bwMode="auto">
          <a:xfrm>
            <a:off x="323850" y="1125538"/>
            <a:ext cx="7258050" cy="639762"/>
          </a:xfrm>
          <a:prstGeom prst="rect">
            <a:avLst/>
          </a:prstGeom>
          <a:noFill/>
          <a:ln w="9525">
            <a:noFill/>
            <a:miter lim="800000"/>
            <a:headEnd/>
            <a:tailEnd/>
          </a:ln>
        </p:spPr>
        <p:txBody>
          <a:bodyPr anchor="b"/>
          <a:lstStyle/>
          <a:p>
            <a:r>
              <a:rPr lang="tr-TR" sz="2400" b="1">
                <a:solidFill>
                  <a:srgbClr val="FF0000"/>
                </a:solidFill>
                <a:latin typeface="Times New Roman" pitchFamily="18" charset="0"/>
              </a:rPr>
              <a:t>PERFORMANS GÖSTERGELERİNİN PUANLANMASI</a:t>
            </a:r>
          </a:p>
        </p:txBody>
      </p:sp>
      <p:sp>
        <p:nvSpPr>
          <p:cNvPr id="22532" name="İçerik Yer Tutucusu 2"/>
          <p:cNvSpPr>
            <a:spLocks/>
          </p:cNvSpPr>
          <p:nvPr/>
        </p:nvSpPr>
        <p:spPr bwMode="auto">
          <a:xfrm>
            <a:off x="395288" y="2033588"/>
            <a:ext cx="8424862" cy="4824412"/>
          </a:xfrm>
          <a:prstGeom prst="rect">
            <a:avLst/>
          </a:prstGeom>
          <a:noFill/>
          <a:ln w="9525">
            <a:noFill/>
            <a:miter lim="800000"/>
            <a:headEnd/>
            <a:tailEnd/>
          </a:ln>
        </p:spPr>
        <p:txBody>
          <a:bodyPr anchor="ctr"/>
          <a:lstStyle/>
          <a:p>
            <a:pPr marL="273050" indent="-273050">
              <a:spcBef>
                <a:spcPts val="800"/>
              </a:spcBef>
              <a:buFont typeface="Wingdings" pitchFamily="2" charset="2"/>
              <a:buChar char="ü"/>
            </a:pPr>
            <a:r>
              <a:rPr lang="tr-TR" sz="2200">
                <a:latin typeface="Times New Roman" pitchFamily="18" charset="0"/>
                <a:cs typeface="Times New Roman" pitchFamily="18" charset="0"/>
              </a:rPr>
              <a:t>Göstergenin tamamen gerçekleştiğine kanaat getirilmişse karşısındaki puan değeri ile,</a:t>
            </a:r>
          </a:p>
          <a:p>
            <a:pPr marL="273050" indent="-273050">
              <a:spcBef>
                <a:spcPts val="800"/>
              </a:spcBef>
              <a:buFont typeface="Wingdings" pitchFamily="2" charset="2"/>
              <a:buChar char="ü"/>
            </a:pPr>
            <a:r>
              <a:rPr lang="tr-TR" sz="2200">
                <a:latin typeface="Times New Roman" pitchFamily="18" charset="0"/>
                <a:cs typeface="Times New Roman" pitchFamily="18" charset="0"/>
              </a:rPr>
              <a:t>Göstergenin eksiklikler olmakla birlikte tamamına yakını gerçekleştiği düşünülüyorsa karşısındaki puanın yaklaşık %70-%75’ine tekabül eden puan ile,</a:t>
            </a:r>
          </a:p>
          <a:p>
            <a:pPr marL="273050" indent="-273050">
              <a:spcBef>
                <a:spcPts val="800"/>
              </a:spcBef>
              <a:buFont typeface="Wingdings" pitchFamily="2" charset="2"/>
              <a:buChar char="ü"/>
            </a:pPr>
            <a:r>
              <a:rPr lang="tr-TR" sz="2200">
                <a:latin typeface="Times New Roman" pitchFamily="18" charset="0"/>
                <a:cs typeface="Times New Roman" pitchFamily="18" charset="0"/>
              </a:rPr>
              <a:t>Göstergenin yarı yarıya gerçekleştiği düşünülüyorsa karşısında gösterilen puan değerinin yarısı ile,</a:t>
            </a:r>
          </a:p>
          <a:p>
            <a:pPr marL="273050" indent="-273050">
              <a:spcBef>
                <a:spcPts val="800"/>
              </a:spcBef>
              <a:buFont typeface="Wingdings" pitchFamily="2" charset="2"/>
              <a:buChar char="ü"/>
            </a:pPr>
            <a:r>
              <a:rPr lang="tr-TR" sz="2200">
                <a:latin typeface="Times New Roman" pitchFamily="18" charset="0"/>
                <a:cs typeface="Times New Roman" pitchFamily="18" charset="0"/>
              </a:rPr>
              <a:t>Göstergenin kısmen gerçekleştiği düşünülüyorsa karşısındaki puanın yaklaşık %25-%30’una tekabül eden puan ile,</a:t>
            </a:r>
          </a:p>
          <a:p>
            <a:pPr marL="273050" indent="-273050">
              <a:spcBef>
                <a:spcPts val="800"/>
              </a:spcBef>
              <a:buFont typeface="Wingdings" pitchFamily="2" charset="2"/>
              <a:buChar char="ü"/>
            </a:pPr>
            <a:r>
              <a:rPr lang="tr-TR" sz="2200">
                <a:latin typeface="Times New Roman" pitchFamily="18" charset="0"/>
                <a:cs typeface="Times New Roman" pitchFamily="18" charset="0"/>
              </a:rPr>
              <a:t>Göstergenin hiç gerçekleşmediği düşünülüyorsa 0 (sıfır) puan ile değerlendirilecektir.</a:t>
            </a:r>
          </a:p>
          <a:p>
            <a:pPr marL="273050" indent="-273050">
              <a:spcBef>
                <a:spcPts val="800"/>
              </a:spcBef>
              <a:buFont typeface="Arial" charset="0"/>
              <a:buNone/>
            </a:pPr>
            <a:endParaRPr lang="tr-TR" sz="2200">
              <a:latin typeface="Times New Roman" pitchFamily="18" charset="0"/>
              <a:cs typeface="Times New Roman" pitchFamily="18" charset="0"/>
            </a:endParaRPr>
          </a:p>
          <a:p>
            <a:pPr marL="273050" indent="-273050" algn="just">
              <a:spcBef>
                <a:spcPts val="800"/>
              </a:spcBef>
              <a:buFont typeface="Arial" charset="0"/>
              <a:buNone/>
            </a:pPr>
            <a:r>
              <a:rPr lang="tr-TR" sz="2200">
                <a:latin typeface="Times New Roman" pitchFamily="18" charset="0"/>
                <a:cs typeface="Times New Roman" pitchFamily="18" charset="0"/>
              </a:rPr>
              <a:t> </a:t>
            </a:r>
          </a:p>
        </p:txBody>
      </p:sp>
    </p:spTree>
  </p:cSld>
  <p:clrMapOvr>
    <a:masterClrMapping/>
  </p:clrMapOvr>
  <p:transition spd="slow"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7088"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3" name="Altbilgi Yer Tutucusu 2"/>
          <p:cNvSpPr>
            <a:spLocks noGrp="1"/>
          </p:cNvSpPr>
          <p:nvPr>
            <p:ph type="ftr" sz="quarter" idx="11"/>
          </p:nvPr>
        </p:nvSpPr>
        <p:spPr/>
        <p:txBody>
          <a:bodyPr/>
          <a:lstStyle/>
          <a:p>
            <a:pPr>
              <a:defRPr/>
            </a:pPr>
            <a:r>
              <a:rPr lang="tr-TR"/>
              <a:t>SİVAS MİLLİ EĞİTİM MÜDÜRLÜĞÜ</a:t>
            </a:r>
          </a:p>
        </p:txBody>
      </p:sp>
      <p:sp>
        <p:nvSpPr>
          <p:cNvPr id="23555" name="Başlık 2"/>
          <p:cNvSpPr>
            <a:spLocks/>
          </p:cNvSpPr>
          <p:nvPr/>
        </p:nvSpPr>
        <p:spPr bwMode="auto">
          <a:xfrm>
            <a:off x="250825" y="1052513"/>
            <a:ext cx="8229600" cy="647700"/>
          </a:xfrm>
          <a:prstGeom prst="rect">
            <a:avLst/>
          </a:prstGeom>
          <a:noFill/>
          <a:ln w="9525">
            <a:noFill/>
            <a:miter lim="800000"/>
            <a:headEnd/>
            <a:tailEnd/>
          </a:ln>
        </p:spPr>
        <p:txBody>
          <a:bodyPr anchor="ctr"/>
          <a:lstStyle/>
          <a:p>
            <a:r>
              <a:rPr lang="tr-TR" sz="2400" b="1">
                <a:solidFill>
                  <a:srgbClr val="D41212"/>
                </a:solidFill>
                <a:latin typeface="Times New Roman" pitchFamily="18" charset="0"/>
              </a:rPr>
              <a:t>GENEL AÇIKLAMALAR</a:t>
            </a:r>
          </a:p>
        </p:txBody>
      </p:sp>
      <p:sp>
        <p:nvSpPr>
          <p:cNvPr id="23556" name="İçerik Yer Tutucusu 1"/>
          <p:cNvSpPr>
            <a:spLocks/>
          </p:cNvSpPr>
          <p:nvPr/>
        </p:nvSpPr>
        <p:spPr bwMode="auto">
          <a:xfrm>
            <a:off x="0" y="2133600"/>
            <a:ext cx="9144000" cy="4321175"/>
          </a:xfrm>
          <a:prstGeom prst="rect">
            <a:avLst/>
          </a:prstGeom>
          <a:noFill/>
          <a:ln w="9525">
            <a:noFill/>
            <a:miter lim="800000"/>
            <a:headEnd/>
            <a:tailEnd/>
          </a:ln>
        </p:spPr>
        <p:txBody>
          <a:bodyPr/>
          <a:lstStyle/>
          <a:p>
            <a:pPr marL="273050" indent="-273050">
              <a:spcBef>
                <a:spcPts val="800"/>
              </a:spcBef>
              <a:buFont typeface="Wingdings" pitchFamily="2" charset="2"/>
              <a:buNone/>
            </a:pPr>
            <a:r>
              <a:rPr lang="tr-TR" sz="2400">
                <a:latin typeface="Times New Roman" pitchFamily="18" charset="0"/>
                <a:cs typeface="Times New Roman" pitchFamily="18" charset="0"/>
              </a:rPr>
              <a:t>           Okul binasının tarihi nitelikte olması, yeni açılmış olması nedeniyle okul kayıtlarında geçmiş yıllara ait veri olmaması, okulda eğitimi yapılan meslek alanlarının, atölye ve laboratuvarların özelliği, ihtiyaç olmaması nedeniyle bazı birimlerin (örneğin pansiyon) olmaması vb. okul müdürlüğünün inisiyatifi dışında kalan mücbir sebeplerle bazı göstergelerin gerçekleşmesi mümkün bulunmuyorsa, </a:t>
            </a:r>
          </a:p>
          <a:p>
            <a:pPr marL="273050" indent="-273050">
              <a:spcBef>
                <a:spcPts val="800"/>
              </a:spcBef>
              <a:buFont typeface="Wingdings" pitchFamily="2" charset="2"/>
              <a:buNone/>
            </a:pPr>
            <a:r>
              <a:rPr lang="tr-TR" sz="2400">
                <a:latin typeface="Times New Roman" pitchFamily="18" charset="0"/>
                <a:cs typeface="Times New Roman" pitchFamily="18" charset="0"/>
              </a:rPr>
              <a:t>        Bu tür göstergelerin gerçekleştiği varsayılarak karşısında belirtilen puan ile değerlendirme yapılacaktır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İçerik Yer Tutucusu 1"/>
          <p:cNvSpPr>
            <a:spLocks noGrp="1"/>
          </p:cNvSpPr>
          <p:nvPr>
            <p:ph idx="4294967295"/>
          </p:nvPr>
        </p:nvSpPr>
        <p:spPr>
          <a:xfrm>
            <a:off x="250825" y="1557338"/>
            <a:ext cx="8569325" cy="4176712"/>
          </a:xfrm>
        </p:spPr>
        <p:txBody>
          <a:bodyPr/>
          <a:lstStyle/>
          <a:p>
            <a:pPr marL="365125" indent="-255588" algn="just" eaLnBrk="1" hangingPunct="1"/>
            <a:endParaRPr lang="tr-TR" sz="1400" smtClean="0">
              <a:latin typeface="Times New Roman" pitchFamily="18" charset="0"/>
              <a:cs typeface="Times New Roman" pitchFamily="18" charset="0"/>
            </a:endParaRPr>
          </a:p>
          <a:p>
            <a:pPr marL="365125" indent="-255588" eaLnBrk="1" hangingPunct="1">
              <a:buFont typeface="Arial" charset="0"/>
              <a:buChar char="•"/>
            </a:pPr>
            <a:r>
              <a:rPr lang="tr-TR" sz="2200" smtClean="0">
                <a:latin typeface="Times New Roman" pitchFamily="18" charset="0"/>
                <a:cs typeface="Times New Roman" pitchFamily="18" charset="0"/>
              </a:rPr>
              <a:t>“Eğitim-öğretim ortamları”</a:t>
            </a:r>
            <a:r>
              <a:rPr lang="tr-TR" sz="2200" b="0" smtClean="0">
                <a:latin typeface="Times New Roman" pitchFamily="18" charset="0"/>
                <a:cs typeface="Times New Roman" pitchFamily="18" charset="0"/>
              </a:rPr>
              <a:t> temasına ait performans göstergelerinin değerlendirilmesinde komisyonun okulda inceleme yaptığı tarihteki mevcut durum dikkate alınacaktır.</a:t>
            </a:r>
          </a:p>
          <a:p>
            <a:pPr marL="365125" indent="-255588" eaLnBrk="1" hangingPunct="1"/>
            <a:endParaRPr lang="tr-TR" sz="2200" b="0" smtClean="0">
              <a:latin typeface="Times New Roman" pitchFamily="18" charset="0"/>
              <a:cs typeface="Times New Roman" pitchFamily="18" charset="0"/>
            </a:endParaRPr>
          </a:p>
          <a:p>
            <a:pPr marL="365125" indent="-255588" eaLnBrk="1" hangingPunct="1">
              <a:buFont typeface="Arial" charset="0"/>
              <a:buChar char="•"/>
            </a:pPr>
            <a:r>
              <a:rPr lang="tr-TR" sz="2200" smtClean="0">
                <a:latin typeface="Times New Roman" pitchFamily="18" charset="0"/>
                <a:cs typeface="Times New Roman" pitchFamily="18" charset="0"/>
              </a:rPr>
              <a:t>“</a:t>
            </a:r>
            <a:r>
              <a:rPr lang="tr-TR" sz="2200" smtClean="0">
                <a:latin typeface="Times New Roman" pitchFamily="18" charset="0"/>
                <a:ea typeface="Calibri" pitchFamily="34" charset="0"/>
                <a:cs typeface="Times New Roman" pitchFamily="18" charset="0"/>
              </a:rPr>
              <a:t>Rehberlik çalışmaları”</a:t>
            </a:r>
            <a:r>
              <a:rPr lang="tr-TR" sz="2200" b="0" smtClean="0">
                <a:latin typeface="Times New Roman" pitchFamily="18" charset="0"/>
                <a:ea typeface="Calibri" pitchFamily="34" charset="0"/>
                <a:cs typeface="Times New Roman" pitchFamily="18" charset="0"/>
              </a:rPr>
              <a:t> temasına ait performans göstergeleri bir önceki eğitim-öğretim yılında gerçekleştirilen çalışmalar ile içinde bulunulan eğitim-öğretim yılında gerçekleştirilen çalışmalar esas alınarak değerlendirilecektir</a:t>
            </a:r>
            <a:endParaRPr lang="tr-TR" sz="2200" b="0" smtClean="0">
              <a:latin typeface="Times New Roman" pitchFamily="18" charset="0"/>
              <a:cs typeface="Times New Roman" pitchFamily="18" charset="0"/>
            </a:endParaRPr>
          </a:p>
        </p:txBody>
      </p:sp>
      <p:sp>
        <p:nvSpPr>
          <p:cNvPr id="24578" name="1 Başlık"/>
          <p:cNvSpPr>
            <a:spLocks noGrp="1"/>
          </p:cNvSpPr>
          <p:nvPr>
            <p:ph type="title" idx="4294967295"/>
          </p:nvPr>
        </p:nvSpPr>
        <p:spPr bwMode="auto">
          <a:xfrm>
            <a:off x="827088" y="0"/>
            <a:ext cx="7521575" cy="914400"/>
          </a:xfrm>
          <a:noFill/>
        </p:spPr>
        <p:txBody>
          <a:bodyPr wrap="square" numCol="1" anchorCtr="0" compatLnSpc="1">
            <a:prstTxWarp prst="textNoShape">
              <a:avLst/>
            </a:prstTxWarp>
          </a:bodyPr>
          <a:lstStyle/>
          <a:p>
            <a:pPr algn="ctr"/>
            <a:r>
              <a:rPr lang="tr-TR" altLang="tr-TR" sz="2000" b="1" cap="none" smtClean="0">
                <a:solidFill>
                  <a:schemeClr val="bg1"/>
                </a:solidFill>
                <a:latin typeface="Times New Roman" pitchFamily="18" charset="0"/>
              </a:rPr>
              <a:t>MESLEKİ VE TEKNİK EĞİTİM  ŞUBESİ</a:t>
            </a:r>
            <a:endParaRPr lang="tr-TR" sz="2000" b="1" cap="none" smtClean="0">
              <a:solidFill>
                <a:schemeClr val="bg1"/>
              </a:solidFill>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Başlık"/>
          <p:cNvSpPr>
            <a:spLocks noGrp="1"/>
          </p:cNvSpPr>
          <p:nvPr>
            <p:ph type="title"/>
          </p:nvPr>
        </p:nvSpPr>
        <p:spPr>
          <a:xfrm>
            <a:off x="827088"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25602" name="İçerik Yer Tutucusu 2"/>
          <p:cNvSpPr>
            <a:spLocks/>
          </p:cNvSpPr>
          <p:nvPr/>
        </p:nvSpPr>
        <p:spPr bwMode="auto">
          <a:xfrm>
            <a:off x="250825" y="1341438"/>
            <a:ext cx="8507413" cy="4756150"/>
          </a:xfrm>
          <a:prstGeom prst="rect">
            <a:avLst/>
          </a:prstGeom>
          <a:noFill/>
          <a:ln w="9525">
            <a:noFill/>
            <a:miter lim="800000"/>
            <a:headEnd/>
            <a:tailEnd/>
          </a:ln>
        </p:spPr>
        <p:txBody>
          <a:bodyPr/>
          <a:lstStyle/>
          <a:p>
            <a:pPr marL="365125" indent="-255588">
              <a:spcBef>
                <a:spcPts val="800"/>
              </a:spcBef>
              <a:buFont typeface="Wingdings" pitchFamily="2" charset="2"/>
              <a:buChar char="v"/>
            </a:pPr>
            <a:r>
              <a:rPr lang="tr-TR" sz="2400" dirty="0">
                <a:solidFill>
                  <a:srgbClr val="0D0D0D"/>
                </a:solidFill>
                <a:latin typeface="Times New Roman" pitchFamily="18" charset="0"/>
                <a:cs typeface="Times New Roman" pitchFamily="18" charset="0"/>
              </a:rPr>
              <a:t> 2.3, 2.4, 7.12, 7.13 kodlu performans göstergeleri </a:t>
            </a:r>
            <a:r>
              <a:rPr lang="tr-TR" sz="2400" b="1" dirty="0">
                <a:solidFill>
                  <a:srgbClr val="0D0D0D"/>
                </a:solidFill>
                <a:latin typeface="Times New Roman" pitchFamily="18" charset="0"/>
                <a:cs typeface="Times New Roman" pitchFamily="18" charset="0"/>
              </a:rPr>
              <a:t>mesleki eğitim merkezleri için </a:t>
            </a:r>
            <a:r>
              <a:rPr lang="tr-TR" sz="2400" u="sng" dirty="0">
                <a:solidFill>
                  <a:srgbClr val="0D0D0D"/>
                </a:solidFill>
                <a:latin typeface="Times New Roman" pitchFamily="18" charset="0"/>
                <a:cs typeface="Times New Roman" pitchFamily="18" charset="0"/>
              </a:rPr>
              <a:t>değerlendirilmeyecek</a:t>
            </a:r>
            <a:r>
              <a:rPr lang="tr-TR" sz="2400" dirty="0">
                <a:solidFill>
                  <a:srgbClr val="0D0D0D"/>
                </a:solidFill>
                <a:latin typeface="Times New Roman" pitchFamily="18" charset="0"/>
                <a:cs typeface="Times New Roman" pitchFamily="18" charset="0"/>
              </a:rPr>
              <a:t>, </a:t>
            </a:r>
            <a:r>
              <a:rPr lang="tr-TR" sz="2400" u="sng" dirty="0">
                <a:solidFill>
                  <a:srgbClr val="0D0D0D"/>
                </a:solidFill>
                <a:latin typeface="Times New Roman" pitchFamily="18" charset="0"/>
                <a:cs typeface="Times New Roman" pitchFamily="18" charset="0"/>
              </a:rPr>
              <a:t>boş bırakılacaktır</a:t>
            </a:r>
            <a:r>
              <a:rPr lang="tr-TR" sz="2400" dirty="0">
                <a:solidFill>
                  <a:srgbClr val="0D0D0D"/>
                </a:solidFill>
                <a:latin typeface="Times New Roman" pitchFamily="18" charset="0"/>
                <a:cs typeface="Times New Roman" pitchFamily="18" charset="0"/>
              </a:rPr>
              <a:t>.</a:t>
            </a:r>
          </a:p>
          <a:p>
            <a:pPr marL="365125" indent="-255588">
              <a:spcBef>
                <a:spcPts val="800"/>
              </a:spcBef>
              <a:buFont typeface="Arial" charset="0"/>
              <a:buNone/>
            </a:pPr>
            <a:r>
              <a:rPr lang="tr-TR" sz="2400" dirty="0">
                <a:solidFill>
                  <a:srgbClr val="0D0D0D"/>
                </a:solidFill>
                <a:latin typeface="Times New Roman" pitchFamily="18" charset="0"/>
                <a:cs typeface="Times New Roman" pitchFamily="18" charset="0"/>
              </a:rPr>
              <a:t>     (2.3, 2.4, 7.12, 7.13 tablodaki performans göstergelerini ifade etmektedir. ) </a:t>
            </a:r>
          </a:p>
          <a:p>
            <a:pPr marL="365125" indent="-255588">
              <a:spcBef>
                <a:spcPts val="800"/>
              </a:spcBef>
              <a:buFont typeface="Wingdings" pitchFamily="2" charset="2"/>
              <a:buChar char="v"/>
            </a:pPr>
            <a:r>
              <a:rPr lang="tr-TR" sz="2400" dirty="0">
                <a:latin typeface="Times New Roman" pitchFamily="18" charset="0"/>
              </a:rPr>
              <a:t>  3.7, 7.7 ve 7.8 kodlu performans göstergeleri </a:t>
            </a:r>
            <a:r>
              <a:rPr lang="tr-TR" sz="2400" b="1" dirty="0">
                <a:latin typeface="Times New Roman" pitchFamily="18" charset="0"/>
              </a:rPr>
              <a:t>mesleki ve teknik Anadolu liseleri </a:t>
            </a:r>
            <a:r>
              <a:rPr lang="tr-TR" sz="2400" dirty="0">
                <a:latin typeface="Times New Roman" pitchFamily="18" charset="0"/>
              </a:rPr>
              <a:t>için </a:t>
            </a:r>
            <a:r>
              <a:rPr lang="tr-TR" sz="2400" u="sng" dirty="0">
                <a:latin typeface="Times New Roman" pitchFamily="18" charset="0"/>
              </a:rPr>
              <a:t>değerlendirilmeyecekti</a:t>
            </a:r>
            <a:r>
              <a:rPr lang="tr-TR" sz="2400" dirty="0">
                <a:latin typeface="Times New Roman" pitchFamily="18" charset="0"/>
              </a:rPr>
              <a:t>r.</a:t>
            </a:r>
          </a:p>
          <a:p>
            <a:pPr marL="365125" indent="-255588">
              <a:spcBef>
                <a:spcPts val="800"/>
              </a:spcBef>
              <a:buFont typeface="Wingdings" pitchFamily="2" charset="2"/>
              <a:buNone/>
            </a:pPr>
            <a:endParaRPr lang="tr-TR" sz="2400" dirty="0">
              <a:latin typeface="Times New Roman" pitchFamily="18" charset="0"/>
            </a:endParaRPr>
          </a:p>
          <a:p>
            <a:pPr marL="365125" indent="-255588">
              <a:spcBef>
                <a:spcPts val="800"/>
              </a:spcBef>
              <a:buFont typeface="Wingdings" pitchFamily="2" charset="2"/>
              <a:buChar char="v"/>
            </a:pPr>
            <a:r>
              <a:rPr lang="tr-TR" sz="2400" dirty="0">
                <a:latin typeface="Times New Roman" pitchFamily="18" charset="0"/>
              </a:rPr>
              <a:t> Performans değerlendirme formunda ve aşağıdaki tabloda </a:t>
            </a:r>
            <a:r>
              <a:rPr lang="tr-TR" sz="2400" b="1" dirty="0">
                <a:latin typeface="Times New Roman" pitchFamily="18" charset="0"/>
              </a:rPr>
              <a:t>bazı performans göstergelerinin değerlendirilmesinde</a:t>
            </a:r>
            <a:r>
              <a:rPr lang="tr-TR" sz="2400" dirty="0">
                <a:latin typeface="Times New Roman" pitchFamily="18" charset="0"/>
              </a:rPr>
              <a:t> </a:t>
            </a:r>
            <a:r>
              <a:rPr lang="tr-TR" sz="2400" u="sng" dirty="0">
                <a:latin typeface="Times New Roman" pitchFamily="18" charset="0"/>
              </a:rPr>
              <a:t>son 3 eğitim-öğretim yılının dikkate alınacağı belirtilmiş olup</a:t>
            </a:r>
            <a:r>
              <a:rPr lang="tr-TR" sz="2400" dirty="0">
                <a:latin typeface="Times New Roman" pitchFamily="18" charset="0"/>
              </a:rPr>
              <a:t>, son üç eğitim-öğretim yılının tespitinde içinde bulunulan </a:t>
            </a:r>
            <a:r>
              <a:rPr lang="tr-TR" sz="2400" b="1" dirty="0">
                <a:latin typeface="Times New Roman" pitchFamily="18" charset="0"/>
              </a:rPr>
              <a:t>eğitim-öğretim yılı dâhil edilecektir</a:t>
            </a:r>
          </a:p>
          <a:p>
            <a:pPr marL="365125" indent="-255588">
              <a:spcBef>
                <a:spcPts val="800"/>
              </a:spcBef>
              <a:buFont typeface="Wingdings" pitchFamily="2" charset="2"/>
              <a:buChar char="v"/>
            </a:pPr>
            <a:endParaRPr lang="tr-TR" sz="2400" dirty="0">
              <a:latin typeface="Times New Roman" pitchFamily="18" charset="0"/>
            </a:endParaRPr>
          </a:p>
        </p:txBody>
      </p:sp>
    </p:spTree>
  </p:cSld>
  <p:clrMapOvr>
    <a:masterClrMapping/>
  </p:clrMapOvr>
  <p:transition spd="slow"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325" y="0"/>
            <a:ext cx="83216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5" name="Altbilgi Yer Tutucusu 4"/>
          <p:cNvSpPr>
            <a:spLocks noGrp="1"/>
          </p:cNvSpPr>
          <p:nvPr>
            <p:ph type="ftr" sz="quarter" idx="11"/>
          </p:nvPr>
        </p:nvSpPr>
        <p:spPr/>
        <p:txBody>
          <a:bodyPr/>
          <a:lstStyle/>
          <a:p>
            <a:pPr>
              <a:defRPr/>
            </a:pPr>
            <a:r>
              <a:rPr lang="tr-TR"/>
              <a:t>SİVAS MİLLİ EĞİTİM MÜDÜRLÜĞÜ</a:t>
            </a:r>
          </a:p>
        </p:txBody>
      </p:sp>
      <p:graphicFrame>
        <p:nvGraphicFramePr>
          <p:cNvPr id="26653" name="Group 29"/>
          <p:cNvGraphicFramePr>
            <a:graphicFrameLocks noGrp="1"/>
          </p:cNvGraphicFramePr>
          <p:nvPr>
            <p:extLst>
              <p:ext uri="{D42A27DB-BD31-4B8C-83A1-F6EECF244321}">
                <p14:modId xmlns:p14="http://schemas.microsoft.com/office/powerpoint/2010/main" val="3572923809"/>
              </p:ext>
            </p:extLst>
          </p:nvPr>
        </p:nvGraphicFramePr>
        <p:xfrm>
          <a:off x="0" y="908050"/>
          <a:ext cx="9144000" cy="5949951"/>
        </p:xfrm>
        <a:graphic>
          <a:graphicData uri="http://schemas.openxmlformats.org/drawingml/2006/table">
            <a:tbl>
              <a:tblPr/>
              <a:tblGrid>
                <a:gridCol w="1331913"/>
                <a:gridCol w="863600"/>
                <a:gridCol w="6948487"/>
              </a:tblGrid>
              <a:tr h="930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D41212"/>
                          </a:solidFill>
                          <a:effectLst/>
                          <a:latin typeface="Times New Roman" pitchFamily="18" charset="0"/>
                          <a:cs typeface="Arial" charset="0"/>
                        </a:rPr>
                        <a:t>TEMALAR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333500">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smtClean="0">
                        <a:ln>
                          <a:noFill/>
                        </a:ln>
                        <a:solidFill>
                          <a:srgbClr val="000000"/>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smtClean="0">
                        <a:ln>
                          <a:noFill/>
                        </a:ln>
                        <a:solidFill>
                          <a:srgbClr val="000000"/>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smtClean="0">
                        <a:ln>
                          <a:noFill/>
                        </a:ln>
                        <a:solidFill>
                          <a:srgbClr val="000000"/>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smtClean="0">
                        <a:ln>
                          <a:noFill/>
                        </a:ln>
                        <a:solidFill>
                          <a:srgbClr val="000000"/>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smtClean="0">
                        <a:ln>
                          <a:noFill/>
                        </a:ln>
                        <a:solidFill>
                          <a:srgbClr val="000000"/>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0000"/>
                          </a:solidFill>
                          <a:effectLst/>
                          <a:latin typeface="Arial" charset="0"/>
                          <a:cs typeface="Arial" charset="0"/>
                        </a:rPr>
                        <a:t>EĞİTİM- ÖĞRETİM ORTAMLARI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Dersliklerin değerlendirilmesi okulda bulunan tüm derslikler  incelenerek yapılabileceği gibi farklı katlarda/binalarda bulunan birkaç dersliğin rastgele seçilerek incelenmesi suretiyle de yapılabilecektir.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102076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Atölye ve laboratuvarlarda bulunan tüm makine-teçhizat ve eğitim/deney setleri incelenerek eğitimde kullanılıp kullanılmadığı araştırılacaktır.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133350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Engelli öğrenciler için </a:t>
                      </a:r>
                      <a:r>
                        <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alınan tedbirlerden rampa, lavabo-tuvaletler ve asansörler ile ilgili hususlar  Özel Eğitim, Rehberlik ve Danışma Hizmetleri Genel Müdürlüğünün </a:t>
                      </a:r>
                      <a:r>
                        <a:rPr kumimoji="0" lang="tr-TR" sz="1600" b="0" i="0" u="sng" strike="noStrike" cap="none" normalizeH="0" baseline="0" dirty="0" smtClean="0">
                          <a:ln>
                            <a:noFill/>
                          </a:ln>
                          <a:solidFill>
                            <a:srgbClr val="000000"/>
                          </a:solidFill>
                          <a:effectLst/>
                          <a:latin typeface="Arial" panose="020B0604020202020204" pitchFamily="34" charset="0"/>
                          <a:cs typeface="Arial" panose="020B0604020202020204" pitchFamily="34" charset="0"/>
                        </a:rPr>
                        <a:t>2006/88 sayılı Genelgesindeki açıklamalar dikkate alınarak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133191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Okulda iş sağlığı ve güvenliği kapsamında alınan tedbirler, </a:t>
                      </a:r>
                      <a:r>
                        <a:rPr kumimoji="0" lang="tr-TR"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6331 sayılı İş Sağlığı ve Güvenliği Kanunu v</a:t>
                      </a:r>
                      <a:r>
                        <a:rPr kumimoji="0" lang="tr-TR"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e buna bağlı olarak yayımlanan yönetmelik ve genelge hükümlerine göre değerlendirilip puanlanacaktır.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822325" y="0"/>
            <a:ext cx="7521575" cy="914400"/>
          </a:xfrm>
        </p:spPr>
        <p:txBody>
          <a:bodyPr/>
          <a:lstStyle/>
          <a:p>
            <a:pPr algn="ctr">
              <a:defRPr/>
            </a:pPr>
            <a:r>
              <a:rPr lang="tr-TR" altLang="tr-TR" sz="2000" b="1" dirty="0" smtClean="0">
                <a:solidFill>
                  <a:srgbClr val="FFFFFF"/>
                </a:solidFill>
                <a:latin typeface="Times New Roman" pitchFamily="18" charset="0"/>
                <a:cs typeface="Times New Roman" pitchFamily="18" charset="0"/>
              </a:rPr>
              <a:t>MESLEKİ VE TEKNİK EĞİTİM  ŞUBESİ</a:t>
            </a:r>
            <a:endParaRPr lang="tr-TR" sz="2000" dirty="0"/>
          </a:p>
        </p:txBody>
      </p:sp>
      <p:sp>
        <p:nvSpPr>
          <p:cNvPr id="3" name="Altbilgi Yer Tutucusu 2"/>
          <p:cNvSpPr>
            <a:spLocks noGrp="1"/>
          </p:cNvSpPr>
          <p:nvPr>
            <p:ph type="ftr" sz="quarter" idx="11"/>
          </p:nvPr>
        </p:nvSpPr>
        <p:spPr/>
        <p:txBody>
          <a:bodyPr/>
          <a:lstStyle/>
          <a:p>
            <a:pPr>
              <a:defRPr/>
            </a:pPr>
            <a:r>
              <a:rPr lang="tr-TR"/>
              <a:t>SİVAS MİLLİ EĞİTİM MÜDÜRLÜĞÜ</a:t>
            </a:r>
          </a:p>
        </p:txBody>
      </p:sp>
      <p:graphicFrame>
        <p:nvGraphicFramePr>
          <p:cNvPr id="27676" name="Group 28"/>
          <p:cNvGraphicFramePr>
            <a:graphicFrameLocks noGrp="1"/>
          </p:cNvGraphicFramePr>
          <p:nvPr>
            <p:extLst>
              <p:ext uri="{D42A27DB-BD31-4B8C-83A1-F6EECF244321}">
                <p14:modId xmlns:p14="http://schemas.microsoft.com/office/powerpoint/2010/main" val="3215899062"/>
              </p:ext>
            </p:extLst>
          </p:nvPr>
        </p:nvGraphicFramePr>
        <p:xfrm>
          <a:off x="0" y="908050"/>
          <a:ext cx="9144000" cy="5949951"/>
        </p:xfrm>
        <a:graphic>
          <a:graphicData uri="http://schemas.openxmlformats.org/drawingml/2006/table">
            <a:tbl>
              <a:tblPr/>
              <a:tblGrid>
                <a:gridCol w="1547813"/>
                <a:gridCol w="720725"/>
                <a:gridCol w="6875462"/>
              </a:tblGrid>
              <a:tr h="788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D41212"/>
                          </a:solidFill>
                          <a:effectLst/>
                          <a:latin typeface="Times New Roman" pitchFamily="18" charset="0"/>
                          <a:cs typeface="Arial" charset="0"/>
                        </a:rPr>
                        <a:t>TEMALAR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     KOD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D41212"/>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D41212"/>
                          </a:solidFill>
                          <a:effectLst/>
                          <a:latin typeface="Times New Roman" pitchFamily="18" charset="0"/>
                          <a:cs typeface="Arial" charset="0"/>
                        </a:rPr>
                        <a:t>AÇIKLAMA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016000">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cs typeface="Arial" charset="0"/>
                        </a:rPr>
                        <a:t>EĞİTİM- ÖĞRETİM ORTAMLAR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charset="0"/>
                          <a:cs typeface="Arial" charset="0"/>
                        </a:rPr>
                        <a:t>Kütüphanenin durumu belirtilen göstergeler çerçevesinde gözlem, araştırma/görüşme ve belge incelemek suretiyle değerlendirilecektir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146526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charset="0"/>
                          <a:cs typeface="Arial" charset="0"/>
                        </a:rPr>
                        <a:t>Okulda bulunan spor/çok amaçlı salonunun ve sosyal, kültürel, sportif faaliyetlerin yapıldığı diğer mekânların tamamı incelenecek ve belirtilen göstergeler çerçevesinde gözlem yapılmak suretiyle değerlendirilecektir.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12128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1.7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charset="0"/>
                          <a:cs typeface="Arial" charset="0"/>
                        </a:rPr>
                        <a:t>Yöneticilere, öğretmenlere ve diğer çalışanlara ait odaların tamamı incelenecek ve belirtilen göstergeler çerçevesinde gözlem yapılmak suretiyle değerlendirilecektir.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14668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charset="0"/>
                          <a:cs typeface="Arial" charset="0"/>
                        </a:rPr>
                        <a:t>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000000"/>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charset="0"/>
                          <a:cs typeface="Arial" charset="0"/>
                        </a:rPr>
                        <a:t>Diğer birimlerin (pansiyon, yemekhane, mescit, sığınak, arşiv, depo </a:t>
                      </a:r>
                      <a:r>
                        <a:rPr kumimoji="0" lang="tr-TR" sz="1600" b="0" i="0" u="none" strike="noStrike" cap="none" normalizeH="0" baseline="0" dirty="0" err="1" smtClean="0">
                          <a:ln>
                            <a:noFill/>
                          </a:ln>
                          <a:solidFill>
                            <a:srgbClr val="000000"/>
                          </a:solidFill>
                          <a:effectLst/>
                          <a:latin typeface="Arial" charset="0"/>
                          <a:cs typeface="Arial" charset="0"/>
                        </a:rPr>
                        <a:t>vb</a:t>
                      </a:r>
                      <a:r>
                        <a:rPr kumimoji="0" lang="tr-TR" sz="1600" b="0" i="0" u="none" strike="noStrike" cap="none" normalizeH="0" baseline="0" dirty="0" smtClean="0">
                          <a:ln>
                            <a:noFill/>
                          </a:ln>
                          <a:solidFill>
                            <a:srgbClr val="000000"/>
                          </a:solidFill>
                          <a:effectLst/>
                          <a:latin typeface="Arial" charset="0"/>
                          <a:cs typeface="Arial" charset="0"/>
                        </a:rPr>
                        <a:t>) tamamı incelenecek ve belirtilen göstergeler çerçevesinde gözlem yapılmak suretiyle değerlendirilecektir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bl>
          </a:graphicData>
        </a:graphic>
      </p:graphicFrame>
    </p:spTree>
  </p:cSld>
  <p:clrMapOvr>
    <a:masterClrMapping/>
  </p:clrMapOvr>
  <p:transition spd="slow" advClick="0"/>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9914</TotalTime>
  <Words>2414</Words>
  <Application>Microsoft Office PowerPoint</Application>
  <PresentationFormat>Ekran Gösterisi (4:3)</PresentationFormat>
  <Paragraphs>697</Paragraphs>
  <Slides>26</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26</vt:i4>
      </vt:variant>
    </vt:vector>
  </HeadingPairs>
  <TitlesOfParts>
    <vt:vector size="35" baseType="lpstr">
      <vt:lpstr>Arial</vt:lpstr>
      <vt:lpstr>Calibri</vt:lpstr>
      <vt:lpstr>Constantia</vt:lpstr>
      <vt:lpstr>Franklin Gothic Book</vt:lpstr>
      <vt:lpstr>Franklin Gothic Medium</vt:lpstr>
      <vt:lpstr>Times New Roman</vt:lpstr>
      <vt:lpstr>Tunga</vt:lpstr>
      <vt:lpstr>Wingdings</vt:lpstr>
      <vt:lpstr>Açılar</vt:lpstr>
      <vt:lpstr>                </vt:lpstr>
      <vt:lpstr>PowerPoint Sunusu</vt:lpstr>
      <vt:lpstr>PowerPoint Sunusu</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MESLEKİ VE TEKNİK EĞİTİM  ŞUBESİ</vt:lpstr>
      <vt:lpstr>PowerPoint Sunusu</vt:lpstr>
      <vt:lpstr>MESLEKİ VE TEKNİK EĞİTİM  ŞUBESİ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Ismail OZKAN</cp:lastModifiedBy>
  <cp:revision>1209</cp:revision>
  <cp:lastPrinted>2013-06-03T10:26:17Z</cp:lastPrinted>
  <dcterms:created xsi:type="dcterms:W3CDTF">2011-10-11T08:25:07Z</dcterms:created>
  <dcterms:modified xsi:type="dcterms:W3CDTF">2017-12-18T12:40:26Z</dcterms:modified>
</cp:coreProperties>
</file>